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4" r:id="rId3"/>
    <p:sldId id="275" r:id="rId4"/>
    <p:sldId id="276" r:id="rId5"/>
    <p:sldId id="258" r:id="rId6"/>
    <p:sldId id="257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73" d="100"/>
          <a:sy n="73" d="100"/>
        </p:scale>
        <p:origin x="-1296" y="-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Злоупотреба интернета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*ризици и превенција</a:t>
            </a:r>
            <a:br>
              <a:rPr lang="sr-Cyrl-R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8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Драгица симић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8600" y="3505200"/>
            <a:ext cx="4038600" cy="2590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MV5BMTM2ODk0NDAwMF5BMl5BanBnXkFtZTcwNTM1MDc2Mw@@._V1_SY1000_CR0,0,634,1000_AL_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95400" y="304800"/>
            <a:ext cx="5867400" cy="57150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Друштвене мреже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</a:rPr>
              <a:t>Чињенице о </a:t>
            </a:r>
            <a:r>
              <a:rPr lang="sr-Latn-RS" dirty="0" smtClean="0">
                <a:solidFill>
                  <a:schemeClr val="tx2"/>
                </a:solidFill>
              </a:rPr>
              <a:t>Facebook-</a:t>
            </a:r>
            <a:r>
              <a:rPr lang="sr-Cyrl-RS" dirty="0" smtClean="0">
                <a:solidFill>
                  <a:schemeClr val="tx2"/>
                </a:solidFill>
              </a:rPr>
              <a:t>у</a:t>
            </a: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Подстиче љубомору, свачији живот се представља лепшим него у реалности</a:t>
            </a:r>
            <a:endParaRPr lang="sr-Latn-RS" dirty="0" smtClean="0">
              <a:solidFill>
                <a:schemeClr val="tx2"/>
              </a:solidFill>
            </a:endParaRP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Квари оцене</a:t>
            </a: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Вишак килограма</a:t>
            </a: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Ствара зависност</a:t>
            </a:r>
          </a:p>
          <a:p>
            <a:pPr lvl="1"/>
            <a:endParaRPr lang="sr-Cyrl-R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Picture 4" descr="fejsbuk-zloupotreba-identitet-profil_500x3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3048000"/>
            <a:ext cx="4191000" cy="284988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опасности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</a:rPr>
              <a:t>Злоупотребе </a:t>
            </a:r>
            <a:r>
              <a:rPr lang="sr-Cyrl-RS" i="1" dirty="0" smtClean="0">
                <a:solidFill>
                  <a:schemeClr val="tx2"/>
                </a:solidFill>
              </a:rPr>
              <a:t>онлајн </a:t>
            </a:r>
            <a:r>
              <a:rPr lang="sr-Cyrl-RS" dirty="0" smtClean="0">
                <a:solidFill>
                  <a:schemeClr val="tx2"/>
                </a:solidFill>
              </a:rPr>
              <a:t>комуникације:</a:t>
            </a: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Деловање </a:t>
            </a:r>
            <a:r>
              <a:rPr lang="sr-Cyrl-RS" i="1" dirty="0" smtClean="0">
                <a:solidFill>
                  <a:schemeClr val="tx2"/>
                </a:solidFill>
              </a:rPr>
              <a:t>онлајн предатора/грабљивица</a:t>
            </a:r>
          </a:p>
          <a:p>
            <a:pPr lvl="1">
              <a:buNone/>
            </a:pPr>
            <a:endParaRPr lang="sr-Cyrl-RS" i="1" dirty="0" smtClean="0">
              <a:solidFill>
                <a:schemeClr val="tx2"/>
              </a:solidFill>
            </a:endParaRPr>
          </a:p>
          <a:p>
            <a:pPr lvl="1"/>
            <a:endParaRPr lang="sr-Cyrl-RS" i="1" dirty="0" smtClean="0">
              <a:solidFill>
                <a:schemeClr val="tx2"/>
              </a:solidFill>
            </a:endParaRPr>
          </a:p>
          <a:p>
            <a:pPr lvl="1"/>
            <a:endParaRPr lang="sr-Cyrl-RS" i="1" dirty="0" smtClean="0">
              <a:solidFill>
                <a:schemeClr val="tx2"/>
              </a:solidFill>
            </a:endParaRPr>
          </a:p>
          <a:p>
            <a:pPr lvl="1">
              <a:buNone/>
            </a:pPr>
            <a:endParaRPr lang="sr-Cyrl-RS" i="1" dirty="0" smtClean="0">
              <a:solidFill>
                <a:schemeClr val="tx2"/>
              </a:solidFill>
            </a:endParaRPr>
          </a:p>
          <a:p>
            <a:pPr lvl="1">
              <a:buNone/>
            </a:pPr>
            <a:endParaRPr lang="sr-Cyrl-RS" i="1" dirty="0" smtClean="0">
              <a:solidFill>
                <a:schemeClr val="tx2"/>
              </a:solidFill>
            </a:endParaRPr>
          </a:p>
          <a:p>
            <a:pPr lvl="1">
              <a:buNone/>
            </a:pPr>
            <a:endParaRPr lang="sr-Cyrl-RS" i="1" dirty="0" smtClean="0">
              <a:solidFill>
                <a:schemeClr val="tx2"/>
              </a:solidFill>
            </a:endParaRPr>
          </a:p>
          <a:p>
            <a:pPr lvl="1">
              <a:buNone/>
            </a:pPr>
            <a:endParaRPr lang="sr-Cyrl-RS" i="1" dirty="0" smtClean="0">
              <a:solidFill>
                <a:schemeClr val="tx2"/>
              </a:solidFill>
            </a:endParaRPr>
          </a:p>
          <a:p>
            <a:pPr lvl="1">
              <a:buNone/>
            </a:pPr>
            <a:endParaRPr lang="sr-Cyrl-RS" i="1" dirty="0" smtClean="0">
              <a:solidFill>
                <a:schemeClr val="tx2"/>
              </a:solidFill>
            </a:endParaRP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Задирање у приватност</a:t>
            </a:r>
          </a:p>
          <a:p>
            <a:pPr lvl="1"/>
            <a:endParaRPr lang="sr-Cyrl-RS" dirty="0" smtClean="0">
              <a:solidFill>
                <a:schemeClr val="tx2"/>
              </a:solidFill>
            </a:endParaRPr>
          </a:p>
          <a:p>
            <a:pPr lvl="1"/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Picture 3" descr="internetpredators-main_fu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2667000"/>
            <a:ext cx="3733800" cy="2971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опасности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sr-Cyrl-RS" dirty="0" smtClean="0">
                <a:solidFill>
                  <a:schemeClr val="tx2"/>
                </a:solidFill>
              </a:rPr>
              <a:t>Изложеност вршењу насиља преко интернета (</a:t>
            </a:r>
            <a:r>
              <a:rPr lang="sr-Latn-RS" dirty="0" smtClean="0">
                <a:solidFill>
                  <a:schemeClr val="tx2"/>
                </a:solidFill>
              </a:rPr>
              <a:t>cyber bullying</a:t>
            </a:r>
            <a:r>
              <a:rPr lang="sr-Cyrl-RS" dirty="0" smtClean="0">
                <a:solidFill>
                  <a:schemeClr val="tx2"/>
                </a:solidFill>
              </a:rPr>
              <a:t>)</a:t>
            </a:r>
            <a:endParaRPr lang="sr-Latn-RS" dirty="0" smtClean="0">
              <a:solidFill>
                <a:schemeClr val="tx2"/>
              </a:solidFill>
            </a:endParaRP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Крађа идентитета</a:t>
            </a:r>
          </a:p>
          <a:p>
            <a:pPr lvl="1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3048000"/>
            <a:ext cx="3657600" cy="2667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опасности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</a:rPr>
              <a:t>Насилни садржаји и садржаји подстицања мржње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Порнографски садржаји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Садржаји који шире нетачне информације</a:t>
            </a:r>
          </a:p>
          <a:p>
            <a:r>
              <a:rPr lang="sr-Cyrl-RS" i="1" dirty="0" smtClean="0">
                <a:solidFill>
                  <a:schemeClr val="tx2"/>
                </a:solidFill>
              </a:rPr>
              <a:t>Онлине </a:t>
            </a:r>
            <a:r>
              <a:rPr lang="sr-Cyrl-RS" dirty="0" smtClean="0">
                <a:solidFill>
                  <a:schemeClr val="tx2"/>
                </a:solidFill>
              </a:rPr>
              <a:t>коцкање и клађење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Нежељена електронска пошта</a:t>
            </a:r>
          </a:p>
          <a:p>
            <a:pPr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vrsnjacko-nasilj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990600"/>
            <a:ext cx="7239000" cy="4669155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последице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</a:rPr>
              <a:t>Отуђеност од друштва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Површност у размишљању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Зависност </a:t>
            </a:r>
          </a:p>
          <a:p>
            <a:pPr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Picture 3" descr="1587043512-talab-i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3200400"/>
            <a:ext cx="4191000" cy="2590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Злоупотреба интернета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</a:rPr>
              <a:t>Изазови за децу:</a:t>
            </a: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Доступност, забава, наивност, околина</a:t>
            </a:r>
          </a:p>
          <a:p>
            <a:pPr lvl="1"/>
            <a:endParaRPr lang="sr-Cyrl-RS" dirty="0" smtClean="0">
              <a:solidFill>
                <a:schemeClr val="tx2"/>
              </a:solidFill>
            </a:endParaRPr>
          </a:p>
          <a:p>
            <a:pPr lvl="1">
              <a:buNone/>
            </a:pPr>
            <a:endParaRPr lang="sr-Cyrl-RS" dirty="0" smtClean="0">
              <a:solidFill>
                <a:schemeClr val="tx2"/>
              </a:solidFill>
            </a:endParaRPr>
          </a:p>
          <a:p>
            <a:r>
              <a:rPr lang="sr-Cyrl-RS" dirty="0" smtClean="0">
                <a:solidFill>
                  <a:schemeClr val="tx2"/>
                </a:solidFill>
              </a:rPr>
              <a:t>Начини злоупотребе:</a:t>
            </a: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Блуд (најизложенија деца 10-13 година)</a:t>
            </a: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Сугестија </a:t>
            </a: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Крађа </a:t>
            </a: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Вршњачко насиље</a:t>
            </a: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Илегална трговина</a:t>
            </a:r>
          </a:p>
          <a:p>
            <a:pPr lvl="1"/>
            <a:r>
              <a:rPr lang="sr-Cyrl-RS" dirty="0" smtClean="0">
                <a:solidFill>
                  <a:schemeClr val="tx2"/>
                </a:solidFill>
              </a:rPr>
              <a:t>Трафикинг 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Правила за децу у вези са заштитом на интернету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</a:rPr>
              <a:t>Стварај себи безбедне профиле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При четовању користи сајтове за младе уз могућу контролу и надзор одраслих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Не шаљи фотографије, поруке или други материјал који некоме може нашкодити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Фотографије шаљи само особама којима верујеш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Научи како да одбијаш и блокираш поруке непознатих особа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Правила за децу у вези са заштитом на интернету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solidFill>
                  <a:schemeClr val="tx2"/>
                </a:solidFill>
              </a:rPr>
              <a:t>Игнориши непознате особе који желе да ступе у контакт са тобом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Не прихватај састанке са непознатим особама иако су твоји другови са интернета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О евентуалним састанцима увек обавести родитеље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Уколико ништа не радиш на интернету, искључи се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Путем камере комуницирај само са особама које познајеш и кад завршиш разговор, искључи је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ДАН РОЗИХ МАЈИЦА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Широм света се последње среде у фебруару обележава као Дан борбе против вршњачког насиља. Све је почело 2007. године, када је група активиста у једној канадској провинцији покренула иницијативу након што је канадски ученик Чарлс Мек Нил у школу дошао са розе мајицом на себи и због тога претрпео ругање и вербално насиље од својих вршњака.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1676214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sr-Cyrl-RS" sz="6000" dirty="0" smtClean="0">
                <a:solidFill>
                  <a:schemeClr val="tx2"/>
                </a:solidFill>
              </a:rPr>
              <a:t>Хвала на пажњи!</a:t>
            </a:r>
          </a:p>
          <a:p>
            <a:pPr algn="ctr">
              <a:buNone/>
            </a:pPr>
            <a:endParaRPr lang="sr-Cyrl-RS" sz="6000" dirty="0" smtClean="0">
              <a:solidFill>
                <a:schemeClr val="tx2"/>
              </a:solidFill>
              <a:sym typeface="Wingdings" pitchFamily="2" charset="2"/>
            </a:endParaRPr>
          </a:p>
          <a:p>
            <a:pPr algn="ctr">
              <a:buNone/>
            </a:pPr>
            <a:r>
              <a:rPr lang="sr-Cyrl-RS" sz="6000" dirty="0" smtClean="0">
                <a:solidFill>
                  <a:schemeClr val="tx2"/>
                </a:solidFill>
                <a:sym typeface="Wingdings" pitchFamily="2" charset="2"/>
              </a:rPr>
              <a:t></a:t>
            </a:r>
          </a:p>
          <a:p>
            <a:pPr algn="ctr">
              <a:buNone/>
            </a:pPr>
            <a:endParaRPr lang="en-US" sz="6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ДАН РОЗИХ МАЈИЦА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Ученик је розе мајицу обукао у знак подршке мајци оболелој од карцинома дојке. Активисти су купили 50 розе мајица и поделили их његовим вршњацима у школи који су их носили као подршка дечаку. Ученици су почели и сами да долазе у школу облачећи розе мајице, које су тако постале симбол против вршњачког насиља у школама који се широм света обележава последње среде у фебруару.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585528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57200"/>
            <a:ext cx="7239000" cy="4828356"/>
          </a:xfrm>
        </p:spPr>
      </p:pic>
    </p:spTree>
    <p:extLst>
      <p:ext uri="{BB962C8B-B14F-4D97-AF65-F5344CB8AC3E}">
        <p14:creationId xmlns:p14="http://schemas.microsoft.com/office/powerpoint/2010/main" val="31342890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/>
              <a:t>Дечија компјутерска зависност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</a:rPr>
              <a:t>Игре које садрже насиље, секс и псовање најпопуларније међу децом 8-15 година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Насиље развија осећај </a:t>
            </a:r>
            <a:r>
              <a:rPr lang="sr-Cyrl-RS" i="1" dirty="0" smtClean="0">
                <a:solidFill>
                  <a:schemeClr val="tx2"/>
                </a:solidFill>
              </a:rPr>
              <a:t>навикавања на убиство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Дете које убије у игрици = војник у борбеним условима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Узроци адолесцентских преступа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85% игара садржи насиље, злочине, убиства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/>
              <a:t>Дечија компјутерска зависност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Дете или адолесцент проводи више од 2 сата дневно испред компјутера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Ређе код девојчица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Дечаци: војна тематика, </a:t>
            </a:r>
            <a:r>
              <a:rPr lang="sr-Cyrl-RS" i="1" dirty="0" smtClean="0">
                <a:solidFill>
                  <a:schemeClr val="tx2"/>
                </a:solidFill>
              </a:rPr>
              <a:t>пуцачине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Деца се уче да убијају што је праћено осећајем задовољства</a:t>
            </a:r>
          </a:p>
          <a:p>
            <a:pPr algn="just"/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495800"/>
            <a:ext cx="5334000" cy="21336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/>
              <a:t>Дечија компјутерска зависност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i="1" dirty="0" smtClean="0">
                <a:solidFill>
                  <a:schemeClr val="tx2"/>
                </a:solidFill>
              </a:rPr>
              <a:t>Нису све игрице штетне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Штетно зрачење монитора, умор очију, дуготрајно седење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Фокус детета на себе, потиштеност, усамљеност, апатија, очајање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Виртуелни = реални живот?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ropped-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304800"/>
            <a:ext cx="7315200" cy="5541963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Друштвене мреже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</a:rPr>
              <a:t>Жеља да се пријатељима покаже сваки корак у сопственом животу, прокоментарише свака фотографија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Стално </a:t>
            </a:r>
            <a:r>
              <a:rPr lang="sr-Cyrl-RS" i="1" dirty="0" smtClean="0">
                <a:solidFill>
                  <a:schemeClr val="tx2"/>
                </a:solidFill>
              </a:rPr>
              <a:t>онлајн</a:t>
            </a:r>
          </a:p>
          <a:p>
            <a:r>
              <a:rPr lang="sr-Cyrl-RS" i="1" dirty="0" smtClean="0">
                <a:solidFill>
                  <a:schemeClr val="tx2"/>
                </a:solidFill>
              </a:rPr>
              <a:t>Изложбе сујете</a:t>
            </a:r>
            <a:endParaRPr lang="sr-Latn-RS" i="1" dirty="0" smtClean="0">
              <a:solidFill>
                <a:schemeClr val="tx2"/>
              </a:solidFill>
            </a:endParaRPr>
          </a:p>
          <a:p>
            <a:r>
              <a:rPr lang="sr-Cyrl-RS" dirty="0" smtClean="0">
                <a:solidFill>
                  <a:schemeClr val="tx2"/>
                </a:solidFill>
              </a:rPr>
              <a:t>Наши преци су живели у селима и градовима, а ми живимо на интернету</a:t>
            </a:r>
          </a:p>
          <a:p>
            <a:r>
              <a:rPr lang="en-US" i="1" dirty="0" smtClean="0">
                <a:solidFill>
                  <a:schemeClr val="tx2"/>
                </a:solidFill>
              </a:rPr>
              <a:t>T</a:t>
            </a:r>
            <a:r>
              <a:rPr lang="sr-Latn-RS" i="1" dirty="0" smtClean="0">
                <a:solidFill>
                  <a:schemeClr val="tx2"/>
                </a:solidFill>
              </a:rPr>
              <a:t>he social network (2010)</a:t>
            </a:r>
          </a:p>
          <a:p>
            <a:endParaRPr lang="en-US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173</TotalTime>
  <Words>511</Words>
  <Application>Microsoft Office PowerPoint</Application>
  <PresentationFormat>On-screen Show (4:3)</PresentationFormat>
  <Paragraphs>85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Opulent</vt:lpstr>
      <vt:lpstr>Злоупотреба интернета *ризици и превенција  Драгица симић</vt:lpstr>
      <vt:lpstr>ДАН РОЗИХ МАЈИЦА</vt:lpstr>
      <vt:lpstr>ДАН РОЗИХ МАЈИЦА</vt:lpstr>
      <vt:lpstr>PowerPoint Presentation</vt:lpstr>
      <vt:lpstr>Дечија компјутерска зависност</vt:lpstr>
      <vt:lpstr>Дечија компјутерска зависност</vt:lpstr>
      <vt:lpstr>Дечија компјутерска зависност</vt:lpstr>
      <vt:lpstr>PowerPoint Presentation</vt:lpstr>
      <vt:lpstr>Друштвене мреже</vt:lpstr>
      <vt:lpstr>PowerPoint Presentation</vt:lpstr>
      <vt:lpstr>Друштвене мреже</vt:lpstr>
      <vt:lpstr>опасности</vt:lpstr>
      <vt:lpstr>опасности</vt:lpstr>
      <vt:lpstr>опасности</vt:lpstr>
      <vt:lpstr>PowerPoint Presentation</vt:lpstr>
      <vt:lpstr>последице</vt:lpstr>
      <vt:lpstr>Злоупотреба интернета</vt:lpstr>
      <vt:lpstr>Правила за децу у вези са заштитом на интернету</vt:lpstr>
      <vt:lpstr>Правила за децу у вези са заштитом на интернету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Злоупотреба интернета</dc:title>
  <dc:creator>Dragica</dc:creator>
  <cp:lastModifiedBy>Dragica</cp:lastModifiedBy>
  <cp:revision>18</cp:revision>
  <dcterms:created xsi:type="dcterms:W3CDTF">2006-08-16T00:00:00Z</dcterms:created>
  <dcterms:modified xsi:type="dcterms:W3CDTF">2021-02-20T17:23:24Z</dcterms:modified>
</cp:coreProperties>
</file>