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4927" y="1604513"/>
            <a:ext cx="7197726" cy="323490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    </a:t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>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b="1" dirty="0" smtClean="0">
                <a:latin typeface="+mn-lt"/>
              </a:rPr>
              <a:t>ПРАВИЛА ПОНАШАЊА И КОМУНИКАЦИЈЕ НА ИНТЕРНЕТУ</a:t>
            </a:r>
            <a:br>
              <a:rPr lang="sr-Cyrl-RS" b="1" dirty="0" smtClean="0">
                <a:latin typeface="+mn-lt"/>
              </a:rPr>
            </a:br>
            <a:endParaRPr lang="sr-Cyrl-RS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Cyrl-RS" sz="2000" dirty="0" smtClean="0"/>
          </a:p>
          <a:p>
            <a:r>
              <a:rPr lang="sr-Cyrl-RS" dirty="0" smtClean="0"/>
              <a:t>МИХАИЛО ЈАНКОВИЋ</a:t>
            </a:r>
            <a:endParaRPr lang="sr-Latn-RS" dirty="0" smtClean="0"/>
          </a:p>
          <a:p>
            <a:pPr algn="l"/>
            <a:r>
              <a:rPr lang="sr-Cyrl-RS" sz="1400" dirty="0" smtClean="0"/>
              <a:t>                                                                                        - ученик шестог разреда основне школе -  </a:t>
            </a:r>
            <a:endParaRPr lang="sr-Latn-RS" sz="1400" dirty="0"/>
          </a:p>
          <a:p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14499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cap="none" dirty="0" smtClean="0"/>
              <a:t>Свакодневно проводимо доста времена користећи савремене технологије комуникације. Сада, када је због новонастале ситуације организована настава на даљину, поред наших другара комуницирамо и са наставницима. Због свега тога је веома важно да се подсетимо правила понашања и комуникације на интернету.</a:t>
            </a:r>
            <a:endParaRPr lang="sr-Cyrl-RS" sz="2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12084"/>
          </a:xfrm>
        </p:spPr>
        <p:txBody>
          <a:bodyPr/>
          <a:lstStyle/>
          <a:p>
            <a:pPr marL="0" indent="0" algn="just">
              <a:buNone/>
            </a:pPr>
            <a:r>
              <a:rPr lang="sr-Cyrl-RS" dirty="0" smtClean="0"/>
              <a:t>ШТА ЈЕ НАШ ИНТЕРНЕТ ИДЕНТИТЕ</a:t>
            </a:r>
            <a:r>
              <a:rPr lang="en-US" dirty="0" smtClean="0"/>
              <a:t>T?</a:t>
            </a:r>
            <a:endParaRPr lang="sr-Cyrl-RS" dirty="0" smtClean="0"/>
          </a:p>
          <a:p>
            <a:pPr marL="0" indent="0" algn="just">
              <a:buNone/>
            </a:pPr>
            <a:r>
              <a:rPr lang="ru-RU" dirty="0"/>
              <a:t>Наше представљање на интернету и слика коју остављамо о себи се огледа кроз наш профил, фотографије које делимо, коментаре које остављамо, групе којима се придружујемо, пријатеље које прихватамо, видео записе које </a:t>
            </a:r>
            <a:r>
              <a:rPr lang="ru-RU" dirty="0" smtClean="0"/>
              <a:t>делимо...На интернету </a:t>
            </a:r>
            <a:r>
              <a:rPr lang="ru-RU" dirty="0"/>
              <a:t>нема опције </a:t>
            </a:r>
            <a:r>
              <a:rPr lang="ru-RU" dirty="0" smtClean="0"/>
              <a:t>„</a:t>
            </a:r>
            <a:r>
              <a:rPr lang="sr-Latn-RS" dirty="0" smtClean="0"/>
              <a:t>UNDO</a:t>
            </a:r>
            <a:r>
              <a:rPr lang="ru-RU" dirty="0" smtClean="0"/>
              <a:t>„</a:t>
            </a:r>
            <a:r>
              <a:rPr lang="sr-Latn-RS" dirty="0" smtClean="0"/>
              <a:t>. </a:t>
            </a:r>
            <a:r>
              <a:rPr lang="sr-Cyrl-RS" dirty="0" smtClean="0"/>
              <a:t>То значи ако сте </a:t>
            </a:r>
            <a:r>
              <a:rPr lang="ru-RU" dirty="0" smtClean="0"/>
              <a:t> објавили </a:t>
            </a:r>
            <a:r>
              <a:rPr lang="ru-RU" dirty="0"/>
              <a:t>своју фотографију на некој од друштвених </a:t>
            </a:r>
            <a:r>
              <a:rPr lang="ru-RU" dirty="0" smtClean="0"/>
              <a:t>мрежа нећете </a:t>
            </a:r>
            <a:r>
              <a:rPr lang="ru-RU" dirty="0"/>
              <a:t>моћи да контролишете начин на који се она даље </a:t>
            </a:r>
            <a:r>
              <a:rPr lang="ru-RU" dirty="0" smtClean="0"/>
              <a:t>користи</a:t>
            </a:r>
            <a:r>
              <a:rPr lang="ru-RU" dirty="0"/>
              <a:t>.</a:t>
            </a:r>
            <a:r>
              <a:rPr lang="ru-RU" dirty="0" smtClean="0"/>
              <a:t> Ако  остављате </a:t>
            </a:r>
            <a:r>
              <a:rPr lang="ru-RU" dirty="0"/>
              <a:t>коментаре, делите садржаје ви изражавате своје ставове, мишљења и показујете ко сте и какви </a:t>
            </a:r>
            <a:r>
              <a:rPr lang="ru-RU" dirty="0" smtClean="0"/>
              <a:t>сте.</a:t>
            </a:r>
            <a:r>
              <a:rPr lang="ru-RU" dirty="0"/>
              <a:t> </a:t>
            </a:r>
            <a:r>
              <a:rPr lang="ru-RU" dirty="0" smtClean="0"/>
              <a:t>Размислите </a:t>
            </a:r>
            <a:r>
              <a:rPr lang="ru-RU" dirty="0"/>
              <a:t>ко све може да види ваше активности на интернету и какву слику о себи стварате својим активностима.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ЗАПАМТИТЕ! ИНТЕРНЕТ НЕ ЗАБОРАВЉА!!!!</a:t>
            </a:r>
          </a:p>
          <a:p>
            <a:pPr marL="0" indent="0" algn="just">
              <a:buNone/>
            </a:pPr>
            <a:r>
              <a:rPr lang="ru-RU" dirty="0" smtClean="0"/>
              <a:t>КАКО ЋЕМО СЕ ПРЕДСТАВИТИ НА ИНТЕРНЕТУ ЈЕ ВЕОМА ВАЖНО!!!!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КАКО ЋЕМО СЕ ПРЕДСТАВИТИ И ШТА ЋЕМО ПРИКАЗАТИ ЗАВИСИ ОД НАС САМИХ!!!!!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473" y="1639019"/>
            <a:ext cx="4046866" cy="12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+mn-lt"/>
              </a:rPr>
              <a:t>НЕКА ОСНОВНА ПРАВИЛА ПОНАШАЊА НА ИНТЕРНЕТУ</a:t>
            </a:r>
            <a:endParaRPr lang="sr-Cyrl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r-Cyrl-RS" sz="2000" dirty="0" smtClean="0"/>
              <a:t>Било који облици агресивног и увредљивог понашања нису дозвољњни.</a:t>
            </a:r>
          </a:p>
          <a:p>
            <a:pPr algn="just"/>
            <a:r>
              <a:rPr lang="sr-Cyrl-RS" sz="2000" dirty="0" smtClean="0"/>
              <a:t>Не смете никог да вређате ни омаловажавате.</a:t>
            </a:r>
          </a:p>
          <a:p>
            <a:pPr algn="just"/>
            <a:r>
              <a:rPr lang="sr-Cyrl-RS" sz="2000" dirty="0" smtClean="0"/>
              <a:t>Не смете да користите ружне речи, ни у комуницацији, ни у коментарима, објавама...</a:t>
            </a:r>
          </a:p>
          <a:p>
            <a:pPr algn="just"/>
            <a:r>
              <a:rPr lang="sr-Cyrl-RS" sz="2000" dirty="0" smtClean="0"/>
              <a:t>Не смете да делите туђе личне податке, фотографије, објаве....</a:t>
            </a:r>
          </a:p>
          <a:p>
            <a:pPr algn="just"/>
            <a:r>
              <a:rPr lang="sr-Cyrl-RS" sz="2000" dirty="0" smtClean="0"/>
              <a:t>Не користите интернет за ширење гласина.</a:t>
            </a:r>
          </a:p>
          <a:p>
            <a:pPr algn="just"/>
            <a:r>
              <a:rPr lang="sr-Cyrl-RS" sz="2000" dirty="0" smtClean="0"/>
              <a:t>Никад се не хвалите материјалним ставрима, други можда немају. Мислите о томе!</a:t>
            </a:r>
          </a:p>
          <a:p>
            <a:pPr algn="just"/>
            <a:r>
              <a:rPr lang="sr-Cyrl-RS" sz="2000" dirty="0"/>
              <a:t>Пишите увек у пријатељском </a:t>
            </a:r>
            <a:r>
              <a:rPr lang="sr-Cyrl-RS" sz="2000" dirty="0" smtClean="0"/>
              <a:t>тону.</a:t>
            </a:r>
            <a:endParaRPr lang="sr-Cyrl-RS" sz="2000" dirty="0"/>
          </a:p>
          <a:p>
            <a:pPr algn="just"/>
            <a:r>
              <a:rPr lang="ru-RU" sz="2000" dirty="0"/>
              <a:t>Пре него што пошаљете поруку проверите јесте ли написали све онако као што сте </a:t>
            </a:r>
            <a:r>
              <a:rPr lang="ru-RU" sz="2000" dirty="0" smtClean="0"/>
              <a:t>хтели.</a:t>
            </a:r>
            <a:endParaRPr lang="ru-RU" sz="2000" dirty="0"/>
          </a:p>
          <a:p>
            <a:endParaRPr lang="sr-Cyrl-RS" sz="2000" dirty="0" smtClean="0"/>
          </a:p>
        </p:txBody>
      </p:sp>
    </p:spTree>
    <p:extLst>
      <p:ext uri="{BB962C8B-B14F-4D97-AF65-F5344CB8AC3E}">
        <p14:creationId xmlns:p14="http://schemas.microsoft.com/office/powerpoint/2010/main" val="7863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07" y="439947"/>
            <a:ext cx="9096553" cy="5316749"/>
          </a:xfrm>
        </p:spPr>
        <p:txBody>
          <a:bodyPr/>
          <a:lstStyle/>
          <a:p>
            <a:r>
              <a:rPr lang="ru-RU" sz="2000" dirty="0" smtClean="0"/>
              <a:t>Поштујте </a:t>
            </a:r>
            <a:r>
              <a:rPr lang="ru-RU" sz="2000" dirty="0"/>
              <a:t>граматичка и правописна </a:t>
            </a:r>
            <a:r>
              <a:rPr lang="ru-RU" sz="2000" dirty="0" smtClean="0"/>
              <a:t>правила.</a:t>
            </a:r>
            <a:endParaRPr lang="ru-RU" sz="2000" dirty="0"/>
          </a:p>
          <a:p>
            <a:r>
              <a:rPr lang="ru-RU" sz="2000" dirty="0"/>
              <a:t>Потпишите се на крају поруке.</a:t>
            </a:r>
          </a:p>
          <a:p>
            <a:r>
              <a:rPr lang="ru-RU" sz="2000" dirty="0"/>
              <a:t>Обратите пажњу и на начин на који се обраћате саговорнику у поруци.</a:t>
            </a:r>
            <a:r>
              <a:rPr lang="sr-Cyrl-RS" sz="2000" dirty="0"/>
              <a:t> Учтивост је неопходна</a:t>
            </a:r>
            <a:r>
              <a:rPr lang="sr-Cyrl-RS" sz="2000" dirty="0" smtClean="0"/>
              <a:t>.</a:t>
            </a:r>
          </a:p>
          <a:p>
            <a:r>
              <a:rPr lang="ru-RU" sz="2000" dirty="0"/>
              <a:t>Немојте писати вашу поруку само великим словима</a:t>
            </a:r>
            <a:r>
              <a:rPr lang="ru-RU" sz="2000" dirty="0" smtClean="0"/>
              <a:t>. Велика слова се на интернету сматрају викањем.</a:t>
            </a:r>
            <a:endParaRPr lang="sr-Cyrl-RS" sz="2000" dirty="0"/>
          </a:p>
          <a:p>
            <a:endParaRPr lang="sr-Cyrl-RS" sz="2000" dirty="0"/>
          </a:p>
          <a:p>
            <a:pPr marL="0" indent="0">
              <a:buNone/>
            </a:pPr>
            <a:r>
              <a:rPr lang="sr-Cyrl-RS" sz="2000" dirty="0"/>
              <a:t>СВЕ ШТО НЕ ЖЕЛИТЕ ДА НЕКО УРАДИ </a:t>
            </a:r>
            <a:r>
              <a:rPr lang="sr-Cyrl-RS" sz="2000" dirty="0" smtClean="0"/>
              <a:t>ВАМА, НЕ </a:t>
            </a:r>
            <a:r>
              <a:rPr lang="sr-Cyrl-RS" sz="2000" dirty="0"/>
              <a:t>ЧИНИТЕ ДРУГИМА</a:t>
            </a:r>
            <a:r>
              <a:rPr lang="sr-Cyrl-RS" sz="2000" dirty="0" smtClean="0"/>
              <a:t>!!!!</a:t>
            </a:r>
          </a:p>
          <a:p>
            <a:pPr marL="0" indent="0">
              <a:buNone/>
            </a:pPr>
            <a:endParaRPr lang="sr-Cyrl-RS" sz="2000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91" y="3838756"/>
            <a:ext cx="1932318" cy="1636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36" y="3838756"/>
            <a:ext cx="2675292" cy="1636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779" y="3752492"/>
            <a:ext cx="2583062" cy="16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4633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latin typeface="+mn-lt"/>
              </a:rPr>
              <a:t>БЕЗБЕДНОСТ НА ИНТЕРНЕТУ</a:t>
            </a:r>
            <a:endParaRPr lang="sr-Cyrl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8774"/>
            <a:ext cx="10131425" cy="4540370"/>
          </a:xfrm>
        </p:spPr>
        <p:txBody>
          <a:bodyPr/>
          <a:lstStyle/>
          <a:p>
            <a:pPr algn="just"/>
            <a:r>
              <a:rPr lang="ru-RU" dirty="0" smtClean="0"/>
              <a:t>Када користите интернет понашајте се одговорно, као да сте на јавном месту. Важе иста правила.</a:t>
            </a:r>
          </a:p>
          <a:p>
            <a:pPr algn="just"/>
            <a:r>
              <a:rPr lang="ru-RU" dirty="0" smtClean="0"/>
              <a:t>Мислите о томе са ким разговарате и да нису сви искрени.</a:t>
            </a:r>
          </a:p>
          <a:p>
            <a:pPr algn="just"/>
            <a:r>
              <a:rPr lang="ru-RU" dirty="0" smtClean="0"/>
              <a:t>Будите опрезни када саопштавате личне податке ( име и презиме, адресу, број телефона, слике, број текућег рачуна родитеља.....).</a:t>
            </a:r>
          </a:p>
          <a:p>
            <a:pPr algn="just"/>
            <a:r>
              <a:rPr lang="ru-RU" dirty="0" smtClean="0"/>
              <a:t>Сетите се да оно што нађете на мрежи није увек сигурно ни поуздано.</a:t>
            </a:r>
          </a:p>
          <a:p>
            <a:pPr algn="just"/>
            <a:r>
              <a:rPr lang="ru-RU" dirty="0" smtClean="0"/>
              <a:t>Заштитите свој рачунар, користите антивирус програм.</a:t>
            </a:r>
          </a:p>
          <a:p>
            <a:pPr algn="just"/>
            <a:r>
              <a:rPr lang="ru-RU" dirty="0" smtClean="0"/>
              <a:t>Бирајте места на интернету на која ћете </a:t>
            </a:r>
            <a:r>
              <a:rPr lang="en-US" dirty="0" smtClean="0"/>
              <a:t>“</a:t>
            </a:r>
            <a:r>
              <a:rPr lang="ru-RU" dirty="0" smtClean="0"/>
              <a:t>одлазити</a:t>
            </a:r>
            <a:r>
              <a:rPr lang="en-US" dirty="0" smtClean="0"/>
              <a:t>”.</a:t>
            </a:r>
            <a:endParaRPr lang="ru-RU" dirty="0" smtClean="0"/>
          </a:p>
          <a:p>
            <a:pPr algn="just"/>
            <a:r>
              <a:rPr lang="ru-RU" dirty="0" smtClean="0"/>
              <a:t>Будите пажљиви приликом пре</a:t>
            </a:r>
            <a:r>
              <a:rPr lang="sr-Cyrl-RS" dirty="0" smtClean="0"/>
              <a:t>у</a:t>
            </a:r>
            <a:r>
              <a:rPr lang="ru-RU" dirty="0"/>
              <a:t>з</a:t>
            </a:r>
            <a:r>
              <a:rPr lang="ru-RU" dirty="0" smtClean="0"/>
              <a:t>имања садржаја.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sr-Cyrl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24" y="4615132"/>
            <a:ext cx="2507682" cy="1291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947" y="3493697"/>
            <a:ext cx="3411590" cy="252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676" y="4615131"/>
            <a:ext cx="2857500" cy="14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36121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 smtClean="0">
                <a:latin typeface="+mn-lt"/>
              </a:rPr>
              <a:t>Насиље на интернету</a:t>
            </a:r>
            <a:endParaRPr lang="sr-Cyrl-R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45721"/>
            <a:ext cx="10131425" cy="47013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/>
              <a:t>Најчешћи </a:t>
            </a:r>
            <a:r>
              <a:rPr lang="ru-RU" smtClean="0"/>
              <a:t>облици насиља </a:t>
            </a:r>
            <a:r>
              <a:rPr lang="ru-RU" dirty="0"/>
              <a:t>на интернету су: хакерисање, </a:t>
            </a:r>
            <a:r>
              <a:rPr lang="ru-RU" dirty="0" smtClean="0"/>
              <a:t>„</a:t>
            </a:r>
            <a:r>
              <a:rPr lang="en-US" dirty="0" smtClean="0"/>
              <a:t>cyberbullying</a:t>
            </a:r>
            <a:r>
              <a:rPr lang="ru-RU" dirty="0" smtClean="0"/>
              <a:t>“ или </a:t>
            </a:r>
            <a:r>
              <a:rPr lang="ru-RU" dirty="0"/>
              <a:t>вршњачко насиље у виртуелном свету, трговина децом и младима, као и разни облици сексуалног злостављања</a:t>
            </a:r>
            <a:r>
              <a:rPr lang="ru-RU" dirty="0" smtClean="0"/>
              <a:t>.</a:t>
            </a:r>
          </a:p>
          <a:p>
            <a:pPr algn="just"/>
            <a:r>
              <a:rPr lang="sr-Cyrl-RS" dirty="0"/>
              <a:t>Н</a:t>
            </a:r>
            <a:r>
              <a:rPr lang="sr-Cyrl-RS" dirty="0" smtClean="0"/>
              <a:t>асиље на интернету се п</a:t>
            </a:r>
            <a:r>
              <a:rPr lang="ru-RU" dirty="0" smtClean="0"/>
              <a:t>ојављује </a:t>
            </a:r>
            <a:r>
              <a:rPr lang="ru-RU" dirty="0"/>
              <a:t>у облику </a:t>
            </a:r>
            <a:r>
              <a:rPr lang="ru-RU" dirty="0" smtClean="0"/>
              <a:t>текстуалних и видео </a:t>
            </a:r>
            <a:r>
              <a:rPr lang="ru-RU" dirty="0"/>
              <a:t>порука, фотографија или позива. </a:t>
            </a:r>
            <a:endParaRPr lang="ru-RU" dirty="0" smtClean="0"/>
          </a:p>
          <a:p>
            <a:pPr algn="just"/>
            <a:r>
              <a:rPr lang="ru-RU" dirty="0"/>
              <a:t>Обухвата узнемиравање, ухођење, </a:t>
            </a:r>
            <a:r>
              <a:rPr lang="ru-RU" dirty="0" smtClean="0"/>
              <a:t>вређање...</a:t>
            </a:r>
          </a:p>
          <a:p>
            <a:pPr algn="just"/>
            <a:r>
              <a:rPr lang="ru-RU" dirty="0" smtClean="0"/>
              <a:t>Ширење </a:t>
            </a:r>
            <a:r>
              <a:rPr lang="ru-RU" dirty="0"/>
              <a:t>насилних и увредљивих </a:t>
            </a:r>
            <a:r>
              <a:rPr lang="ru-RU" dirty="0" smtClean="0"/>
              <a:t>коментара.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нимање  </a:t>
            </a:r>
            <a:r>
              <a:rPr lang="ru-RU" dirty="0"/>
              <a:t>насилних </a:t>
            </a:r>
            <a:r>
              <a:rPr lang="ru-RU" dirty="0" smtClean="0"/>
              <a:t>сцена.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лање </a:t>
            </a:r>
            <a:r>
              <a:rPr lang="ru-RU" dirty="0"/>
              <a:t>претећих </a:t>
            </a:r>
            <a:r>
              <a:rPr lang="ru-RU" dirty="0" smtClean="0"/>
              <a:t>порука и порука непримереног садржаја.</a:t>
            </a:r>
          </a:p>
          <a:p>
            <a:pPr algn="just"/>
            <a:r>
              <a:rPr lang="ru-RU" dirty="0" smtClean="0"/>
              <a:t>Прослеђивање туђих фотографија, видео записа, коментара....</a:t>
            </a:r>
          </a:p>
          <a:p>
            <a:pPr algn="just"/>
            <a:r>
              <a:rPr lang="ru-RU" dirty="0" smtClean="0"/>
              <a:t>Лажно представљање, </a:t>
            </a:r>
            <a:r>
              <a:rPr lang="ru-RU" dirty="0"/>
              <a:t>„проваљивање“ у туђе адресе електронске </a:t>
            </a:r>
            <a:r>
              <a:rPr lang="ru-RU" dirty="0" smtClean="0"/>
              <a:t>поште, профила на друштвеним мрежама, читање </a:t>
            </a:r>
            <a:r>
              <a:rPr lang="ru-RU" dirty="0"/>
              <a:t>туђих садржаја комуникације на интернету</a:t>
            </a:r>
            <a:r>
              <a:rPr lang="ru-RU" dirty="0" smtClean="0"/>
              <a:t>...</a:t>
            </a:r>
          </a:p>
          <a:p>
            <a:pPr algn="just"/>
            <a:r>
              <a:rPr lang="ru-RU" dirty="0" smtClean="0"/>
              <a:t>Насиље </a:t>
            </a:r>
            <a:r>
              <a:rPr lang="ru-RU" dirty="0"/>
              <a:t>преко интернета укључује подстицање групне </a:t>
            </a:r>
            <a:r>
              <a:rPr lang="ru-RU" dirty="0" smtClean="0"/>
              <a:t>мржње.</a:t>
            </a:r>
          </a:p>
          <a:p>
            <a:pPr marL="0" indent="0" algn="just">
              <a:buNone/>
            </a:pPr>
            <a:r>
              <a:rPr lang="ru-RU" dirty="0" smtClean="0"/>
              <a:t>АКО ТИ НЕКО ПОШАЉЕ ПРЕТЕЋУ ПОРУКУ НЕМОЈ ОДГОВАРАТИ. ПОКАЖИ ЈЕ ОДРАСЛОЈ ОСОБИ КОЈОЈ    ВЕРУЈЕШ!!!!</a:t>
            </a:r>
            <a:endParaRPr lang="sr-Cyrl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69" y="2406770"/>
            <a:ext cx="3545158" cy="19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87" y="469869"/>
            <a:ext cx="10131425" cy="865517"/>
          </a:xfrm>
        </p:spPr>
        <p:txBody>
          <a:bodyPr/>
          <a:lstStyle/>
          <a:p>
            <a:pPr algn="ctr"/>
            <a:r>
              <a:rPr lang="sr-Cyrl-RS" dirty="0" smtClean="0"/>
              <a:t> </a:t>
            </a:r>
            <a:r>
              <a:rPr lang="sr-Cyrl-RS" sz="3200" dirty="0" smtClean="0">
                <a:latin typeface="+mn-lt"/>
              </a:rPr>
              <a:t>РЕЧИ НА ИНТЕРНЕТУ</a:t>
            </a:r>
            <a:endParaRPr lang="sr-Cyrl-R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224951"/>
            <a:ext cx="10191810" cy="459213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Скраћенице </a:t>
            </a:r>
            <a:r>
              <a:rPr lang="ru-RU" dirty="0"/>
              <a:t>све више </a:t>
            </a:r>
            <a:r>
              <a:rPr lang="ru-RU" dirty="0" smtClean="0"/>
              <a:t>постају  </a:t>
            </a:r>
            <a:r>
              <a:rPr lang="sr-Latn-RS" dirty="0" smtClean="0"/>
              <a:t>„</a:t>
            </a:r>
            <a:r>
              <a:rPr lang="ru-RU" dirty="0" smtClean="0"/>
              <a:t>нормалан</a:t>
            </a:r>
            <a:r>
              <a:rPr lang="sr-Latn-RS" dirty="0" smtClean="0"/>
              <a:t>“</a:t>
            </a:r>
            <a:r>
              <a:rPr lang="ru-RU" dirty="0" smtClean="0"/>
              <a:t> </a:t>
            </a:r>
            <a:r>
              <a:rPr lang="ru-RU" dirty="0"/>
              <a:t>део свакодневне комуникације. </a:t>
            </a:r>
            <a:endParaRPr lang="ru-RU" dirty="0" smtClean="0"/>
          </a:p>
          <a:p>
            <a:r>
              <a:rPr lang="ru-RU" dirty="0" smtClean="0"/>
              <a:t>Већина </a:t>
            </a:r>
            <a:r>
              <a:rPr lang="ru-RU" dirty="0"/>
              <a:t>нас који користимо савремене </a:t>
            </a:r>
            <a:r>
              <a:rPr lang="ru-RU" dirty="0" smtClean="0"/>
              <a:t>технологије комуникације </a:t>
            </a:r>
            <a:r>
              <a:rPr lang="ru-RU" dirty="0"/>
              <a:t>употребљавамо скраћене </a:t>
            </a:r>
            <a:r>
              <a:rPr lang="ru-RU" dirty="0" smtClean="0"/>
              <a:t>речи.</a:t>
            </a:r>
          </a:p>
          <a:p>
            <a:r>
              <a:rPr lang="ru-RU" dirty="0" smtClean="0"/>
              <a:t>Смисао ових скраћеница је да искажу што више информација уз помоћ што мањег броја карактера.</a:t>
            </a:r>
          </a:p>
          <a:p>
            <a:r>
              <a:rPr lang="ru-RU" dirty="0" smtClean="0"/>
              <a:t>У текст убацујемо и слике па онда добијамо праве шифроване поруке.</a:t>
            </a:r>
          </a:p>
          <a:p>
            <a:pPr marL="0" indent="0">
              <a:buNone/>
            </a:pPr>
            <a:r>
              <a:rPr lang="sr-Cyrl-RS" dirty="0" smtClean="0"/>
              <a:t>     НЕ ПРЕТЕРУЈТЕ У КОРИШЋЕЊУ СКРАЋЕНИЦА. ИМАЈТЕ МЕРУ!!!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47" y="3830129"/>
            <a:ext cx="4034737" cy="182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072" y="3362863"/>
            <a:ext cx="2527241" cy="2340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829" y="3830128"/>
            <a:ext cx="2762222" cy="18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02941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latin typeface="+mn-lt"/>
              </a:rPr>
              <a:t>И ЗА КРАЈ...НИШТА МАЊЕ ВАЖНО...</a:t>
            </a:r>
            <a:br>
              <a:rPr lang="sr-Cyrl-RS" dirty="0" smtClean="0">
                <a:latin typeface="+mn-lt"/>
              </a:rPr>
            </a:br>
            <a:r>
              <a:rPr lang="sr-Cyrl-RS" dirty="0" smtClean="0">
                <a:latin typeface="+mn-lt"/>
              </a:rPr>
              <a:t>...ЗАВИСНОСТ ОД ИНТЕРНЕТА....</a:t>
            </a:r>
            <a:endParaRPr lang="sr-Cyrl-R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39019"/>
            <a:ext cx="10131425" cy="415218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r-Cyrl-RS" dirty="0" smtClean="0"/>
              <a:t>Интернет има и своју негативну страну. Звучи вам невероватно!???! </a:t>
            </a:r>
            <a:r>
              <a:rPr lang="ru-RU" dirty="0" smtClean="0"/>
              <a:t> Лака </a:t>
            </a:r>
            <a:r>
              <a:rPr lang="ru-RU" dirty="0"/>
              <a:t>доступност информација, неограничена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понуда он-лајн </a:t>
            </a:r>
            <a:r>
              <a:rPr lang="ru-RU" dirty="0"/>
              <a:t>игрица, </a:t>
            </a:r>
            <a:r>
              <a:rPr lang="ru-RU" dirty="0" smtClean="0"/>
              <a:t>ширење друштвених мрежа ...носе </a:t>
            </a:r>
            <a:r>
              <a:rPr lang="ru-RU" dirty="0"/>
              <a:t>са собом опасност </a:t>
            </a:r>
            <a:r>
              <a:rPr lang="ru-RU" dirty="0" smtClean="0"/>
              <a:t>од  </a:t>
            </a:r>
            <a:r>
              <a:rPr lang="ru-RU" dirty="0"/>
              <a:t>„интернет </a:t>
            </a:r>
            <a:r>
              <a:rPr lang="ru-RU" dirty="0" smtClean="0"/>
              <a:t>зависности“.</a:t>
            </a:r>
          </a:p>
          <a:p>
            <a:pPr algn="just"/>
            <a:r>
              <a:rPr lang="ru-RU" dirty="0" smtClean="0"/>
              <a:t>Симптоми </a:t>
            </a:r>
            <a:r>
              <a:rPr lang="ru-RU" dirty="0"/>
              <a:t>интернет зависности </a:t>
            </a:r>
            <a:r>
              <a:rPr lang="ru-RU" dirty="0" smtClean="0"/>
              <a:t>су:</a:t>
            </a:r>
          </a:p>
          <a:p>
            <a:pPr algn="just">
              <a:buFontTx/>
              <a:buChar char="-"/>
            </a:pPr>
            <a:r>
              <a:rPr lang="ru-RU" dirty="0" smtClean="0"/>
              <a:t>променљиво расположење</a:t>
            </a:r>
          </a:p>
          <a:p>
            <a:pPr algn="just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ромењено понашање</a:t>
            </a:r>
          </a:p>
          <a:p>
            <a:pPr marL="0" indent="0" algn="just">
              <a:buNone/>
            </a:pPr>
            <a:r>
              <a:rPr lang="ru-RU" dirty="0" smtClean="0"/>
              <a:t>-     све више времена проведеног за компијутером</a:t>
            </a:r>
          </a:p>
          <a:p>
            <a:pPr algn="just">
              <a:buFontTx/>
              <a:buChar char="-"/>
            </a:pPr>
            <a:r>
              <a:rPr lang="ru-RU" dirty="0"/>
              <a:t>з</a:t>
            </a:r>
            <a:r>
              <a:rPr lang="ru-RU" dirty="0" smtClean="0"/>
              <a:t>анемаривање других обавеза и интересовања</a:t>
            </a:r>
          </a:p>
          <a:p>
            <a:pPr algn="just"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познавање нових другара искључиво преко интернета</a:t>
            </a:r>
          </a:p>
          <a:p>
            <a:pPr algn="just">
              <a:buFontTx/>
              <a:buChar char="-"/>
            </a:pPr>
            <a:r>
              <a:rPr lang="ru-RU" dirty="0"/>
              <a:t>ж</a:t>
            </a:r>
            <a:r>
              <a:rPr lang="ru-RU" dirty="0" smtClean="0"/>
              <a:t>ивот без интернета је досадан и празан</a:t>
            </a:r>
          </a:p>
          <a:p>
            <a:pPr marL="0" indent="0" algn="just">
              <a:buNone/>
            </a:pPr>
            <a:r>
              <a:rPr lang="ru-RU" dirty="0" smtClean="0"/>
              <a:t>-      проблеми са концентрацијом и пажњом</a:t>
            </a:r>
          </a:p>
          <a:p>
            <a:pPr algn="just"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есаница</a:t>
            </a:r>
          </a:p>
          <a:p>
            <a:pPr algn="just"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роблеми са кичмом, видом, зглобовима.....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sr-Cyrl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082" y="4092426"/>
            <a:ext cx="2354713" cy="16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13" y="2302175"/>
            <a:ext cx="4649637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512" y="4092425"/>
            <a:ext cx="2619375" cy="16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672861"/>
            <a:ext cx="10131425" cy="5118340"/>
          </a:xfrm>
        </p:spPr>
        <p:txBody>
          <a:bodyPr>
            <a:normAutofit fontScale="92500" lnSpcReduction="20000"/>
          </a:bodyPr>
          <a:lstStyle/>
          <a:p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algn="just"/>
            <a:r>
              <a:rPr lang="sr-Cyrl-RS" dirty="0" smtClean="0"/>
              <a:t>Без обзира што се сада настава одвија на даљину наставници</a:t>
            </a:r>
            <a:r>
              <a:rPr lang="sr-Cyrl-RS" dirty="0" smtClean="0">
                <a:solidFill>
                  <a:prstClr val="white"/>
                </a:solidFill>
              </a:rPr>
              <a:t>, </a:t>
            </a:r>
            <a:r>
              <a:rPr lang="sr-Cyrl-RS" dirty="0">
                <a:solidFill>
                  <a:prstClr val="white"/>
                </a:solidFill>
              </a:rPr>
              <a:t>одељењске </a:t>
            </a:r>
            <a:r>
              <a:rPr lang="sr-Cyrl-RS" dirty="0" smtClean="0">
                <a:solidFill>
                  <a:prstClr val="white"/>
                </a:solidFill>
              </a:rPr>
              <a:t>старешине, стручни </a:t>
            </a:r>
            <a:r>
              <a:rPr lang="sr-Cyrl-RS" dirty="0">
                <a:solidFill>
                  <a:prstClr val="white"/>
                </a:solidFill>
              </a:rPr>
              <a:t>сарадници, директор школе</a:t>
            </a:r>
            <a:r>
              <a:rPr lang="sr-Cyrl-RS" dirty="0" smtClean="0"/>
              <a:t> и даље прате наше понашање и то управо чине преко интернета и облика савремене комуникације коју користимо за реализацију наставе. </a:t>
            </a:r>
          </a:p>
          <a:p>
            <a:pPr algn="just"/>
            <a:r>
              <a:rPr lang="sr-Cyrl-RS" dirty="0" smtClean="0"/>
              <a:t>Истарживао сам и сазнао да је школа у обавези да обавести родитеље ученика</a:t>
            </a:r>
            <a:r>
              <a:rPr lang="sr-Latn-RS" dirty="0" smtClean="0"/>
              <a:t> </a:t>
            </a:r>
            <a:r>
              <a:rPr lang="sr-Cyrl-RS" dirty="0" smtClean="0"/>
              <a:t>да обрате пажњу на садржаје које ученици постављају током он лајн учења и да их информишу  да то може да утиче на закључну оцену из владања на крају школске године. Такође, сазнао сам и да уколико школа има сазнање да је дошло до дигиталног насиља</a:t>
            </a:r>
            <a:r>
              <a:rPr lang="ru-RU" dirty="0">
                <a:solidFill>
                  <a:prstClr val="white"/>
                </a:solidFill>
              </a:rPr>
              <a:t> које се наставља и поред информисања родитеља</a:t>
            </a:r>
            <a:r>
              <a:rPr lang="sr-Cyrl-RS" dirty="0" smtClean="0"/>
              <a:t> потребно је да пријави Министарству унутрашњих послова и Министарству просвете, науке и технолошког развоја.</a:t>
            </a:r>
            <a:endParaRPr lang="sr-Latn-RS" dirty="0" smtClean="0"/>
          </a:p>
          <a:p>
            <a:pPr algn="just"/>
            <a:r>
              <a:rPr lang="sr-Cyrl-RS" dirty="0" smtClean="0"/>
              <a:t>ДРУГАРИ,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БУДИТЕ ПРИСТОЈНИ И У СТВАРНОМ И У ВИРТУЕЛНОМ СВЕТУ!!!! </a:t>
            </a:r>
          </a:p>
          <a:p>
            <a:pPr marL="0" indent="0">
              <a:buNone/>
            </a:pPr>
            <a:r>
              <a:rPr lang="sr-Cyrl-RS" dirty="0" smtClean="0"/>
              <a:t>     РАЗМИСЛИТЕ ДОБРО ПРЕ НЕГО ШТО „ПРИТИСНЕТЕ </a:t>
            </a:r>
            <a:r>
              <a:rPr lang="en-US" dirty="0" smtClean="0"/>
              <a:t>ENTER/SEND</a:t>
            </a:r>
            <a:r>
              <a:rPr lang="sr-Cyrl-RS" dirty="0" smtClean="0"/>
              <a:t>“ !!!!!</a:t>
            </a:r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7" y="4341874"/>
            <a:ext cx="4546121" cy="1449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698" y="4341874"/>
            <a:ext cx="4744528" cy="14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3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287</TotalTime>
  <Words>756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                   ПРАВИЛА ПОНАШАЊА И КОМУНИКАЦИЈЕ НА ИНТЕРНЕТУ </vt:lpstr>
      <vt:lpstr>Свакодневно проводимо доста времена користећи савремене технологије комуникације. Сада, када је због новонастале ситуације организована настава на даљину, поред наших другара комуницирамо и са наставницима. Због свега тога је веома важно да се подсетимо правила понашања и комуникације на интернету.</vt:lpstr>
      <vt:lpstr>НЕКА ОСНОВНА ПРАВИЛА ПОНАШАЊА НА ИНТЕРНЕТУ</vt:lpstr>
      <vt:lpstr>PowerPoint Presentation</vt:lpstr>
      <vt:lpstr>БЕЗБЕДНОСТ НА ИНТЕРНЕТУ</vt:lpstr>
      <vt:lpstr>Насиље на интернету</vt:lpstr>
      <vt:lpstr> РЕЧИ НА ИНТЕРНЕТУ</vt:lpstr>
      <vt:lpstr>И ЗА КРАЈ...НИШТА МАЊЕ ВАЖНО... ...ЗАВИСНОСТ ОД ИНТЕРНЕТА....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ПОНАШАЊЕ НА ИНТЕРНЕТУ</dc:title>
  <dc:creator>Vladan Jankovic</dc:creator>
  <cp:lastModifiedBy>Vladan Jankovic</cp:lastModifiedBy>
  <cp:revision>30</cp:revision>
  <dcterms:created xsi:type="dcterms:W3CDTF">2020-04-01T12:23:21Z</dcterms:created>
  <dcterms:modified xsi:type="dcterms:W3CDTF">2020-04-24T18:09:35Z</dcterms:modified>
</cp:coreProperties>
</file>