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4" r:id="rId12"/>
    <p:sldId id="278" r:id="rId13"/>
    <p:sldId id="277" r:id="rId14"/>
    <p:sldId id="276" r:id="rId15"/>
    <p:sldId id="275" r:id="rId16"/>
    <p:sldId id="271" r:id="rId17"/>
    <p:sldId id="272" r:id="rId18"/>
    <p:sldId id="279" r:id="rId19"/>
    <p:sldId id="261" r:id="rId20"/>
    <p:sldId id="281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CB5686-01B6-4B59-9D12-43D48AF31F03}" v="4" dt="2022-03-13T11:25:36.753"/>
    <p1510:client id="{EE0866D2-65EF-41F4-83DF-EBF0BF95A6CD}" v="663" dt="2022-03-13T14:56:19.766"/>
    <p1510:client id="{F6EEA049-0612-47AE-A652-75664EB582FD}" v="699" dt="2022-03-12T19:40:54.0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80" autoAdjust="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A6447-08D6-4AE7-8B91-94A33DAA755B}" type="datetimeFigureOut">
              <a:rPr lang="en-US" smtClean="0"/>
              <a:t>15-Mar-22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05A6-B621-4857-99DD-00E4F269D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21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A6447-08D6-4AE7-8B91-94A33DAA755B}" type="datetimeFigureOut">
              <a:rPr lang="en-US" smtClean="0"/>
              <a:t>15-Mar-22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05A6-B621-4857-99DD-00E4F269D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819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A6447-08D6-4AE7-8B91-94A33DAA755B}" type="datetimeFigureOut">
              <a:rPr lang="en-US" smtClean="0"/>
              <a:t>15-Mar-22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05A6-B621-4857-99DD-00E4F269D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093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A6447-08D6-4AE7-8B91-94A33DAA755B}" type="datetimeFigureOut">
              <a:rPr lang="en-US" smtClean="0"/>
              <a:t>15-Mar-22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05A6-B621-4857-99DD-00E4F269D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634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A6447-08D6-4AE7-8B91-94A33DAA755B}" type="datetimeFigureOut">
              <a:rPr lang="en-US" smtClean="0"/>
              <a:t>15-Mar-22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05A6-B621-4857-99DD-00E4F269D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510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A6447-08D6-4AE7-8B91-94A33DAA755B}" type="datetimeFigureOut">
              <a:rPr lang="en-US" smtClean="0"/>
              <a:t>15-Mar-22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05A6-B621-4857-99DD-00E4F269D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78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A6447-08D6-4AE7-8B91-94A33DAA755B}" type="datetimeFigureOut">
              <a:rPr lang="en-US" smtClean="0"/>
              <a:t>15-Mar-22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05A6-B621-4857-99DD-00E4F269D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530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A6447-08D6-4AE7-8B91-94A33DAA755B}" type="datetimeFigureOut">
              <a:rPr lang="en-US" smtClean="0"/>
              <a:t>15-Mar-22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05A6-B621-4857-99DD-00E4F269D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579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A6447-08D6-4AE7-8B91-94A33DAA755B}" type="datetimeFigureOut">
              <a:rPr lang="en-US" smtClean="0"/>
              <a:t>15-Mar-22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05A6-B621-4857-99DD-00E4F269D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228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A6447-08D6-4AE7-8B91-94A33DAA755B}" type="datetimeFigureOut">
              <a:rPr lang="en-US" smtClean="0"/>
              <a:t>15-Mar-22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05A6-B621-4857-99DD-00E4F269D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260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A6447-08D6-4AE7-8B91-94A33DAA755B}" type="datetimeFigureOut">
              <a:rPr lang="en-US" smtClean="0"/>
              <a:t>15-Mar-22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F05A6-B621-4857-99DD-00E4F269D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114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A6447-08D6-4AE7-8B91-94A33DAA755B}" type="datetimeFigureOut">
              <a:rPr lang="en-US" smtClean="0"/>
              <a:t>15-Mar-22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F05A6-B621-4857-99DD-00E4F269D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878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skoceljeva.edu.rs/" TargetMode="External"/><Relationship Id="rId2" Type="http://schemas.openxmlformats.org/officeDocument/2006/relationships/hyperlink" Target="https://www.facebook.com/watch/?v=749277702623332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acebook.com/O%C5%A0-Mi%C4%87a-Stanojlovi%C4%87-Koceljeva-291424885102614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11362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2296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819400"/>
            <a:ext cx="8229600" cy="3657600"/>
          </a:xfrm>
        </p:spPr>
        <p:txBody>
          <a:bodyPr/>
          <a:lstStyle/>
          <a:p>
            <a:pPr marL="0" indent="0" algn="ctr">
              <a:buNone/>
            </a:pPr>
            <a:r>
              <a:rPr lang="sr-Cyrl-RS" sz="4000" b="1" dirty="0">
                <a:solidFill>
                  <a:prstClr val="black"/>
                </a:solidFill>
                <a:ea typeface="+mj-ea"/>
                <a:cs typeface="+mj-cs"/>
              </a:rPr>
              <a:t>Пилот пројекат: Улога ученика у заштити животне средине</a:t>
            </a:r>
            <a:endParaRPr lang="en-US" sz="4000" b="1" dirty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endParaRPr lang="en-US" sz="4000" dirty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r>
              <a:rPr lang="sr-Cyrl-RS" sz="3600" b="1" dirty="0"/>
              <a:t>Тема: Одрживи развој и управљање отпадом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03037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ea typeface="+mj-lt"/>
                <a:cs typeface="+mj-lt"/>
              </a:rPr>
              <a:t>Сакупљање</a:t>
            </a:r>
            <a:r>
              <a:rPr lang="en-US" dirty="0">
                <a:ea typeface="+mj-lt"/>
                <a:cs typeface="+mj-lt"/>
              </a:rPr>
              <a:t> </a:t>
            </a:r>
            <a:r>
              <a:rPr lang="en-US" dirty="0" err="1">
                <a:ea typeface="+mj-lt"/>
                <a:cs typeface="+mj-lt"/>
              </a:rPr>
              <a:t>пластичних</a:t>
            </a:r>
            <a:r>
              <a:rPr lang="en-US" dirty="0">
                <a:ea typeface="+mj-lt"/>
                <a:cs typeface="+mj-lt"/>
              </a:rPr>
              <a:t> </a:t>
            </a:r>
            <a:r>
              <a:rPr lang="en-US" dirty="0" err="1">
                <a:ea typeface="+mj-lt"/>
                <a:cs typeface="+mj-lt"/>
              </a:rPr>
              <a:t>чепова</a:t>
            </a:r>
            <a:endParaRPr lang="sr-Latn-RS" dirty="0" err="1"/>
          </a:p>
        </p:txBody>
      </p:sp>
      <p:pic>
        <p:nvPicPr>
          <p:cNvPr id="4" name="Slika 4" descr="Slika na kojoj se nalazi zid, zatvoreni prostor, pretrpano, nekoliko&#10;&#10;Opis je automatski generisan">
            <a:extLst>
              <a:ext uri="{FF2B5EF4-FFF2-40B4-BE49-F238E27FC236}">
                <a16:creationId xmlns:a16="http://schemas.microsoft.com/office/drawing/2014/main" xmlns="" id="{CD647A0E-06BC-4637-ACF2-805E761191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6208" y="1600200"/>
            <a:ext cx="6563100" cy="4919253"/>
          </a:xfrm>
        </p:spPr>
      </p:pic>
    </p:spTree>
    <p:extLst>
      <p:ext uri="{BB962C8B-B14F-4D97-AF65-F5344CB8AC3E}">
        <p14:creationId xmlns:p14="http://schemas.microsoft.com/office/powerpoint/2010/main" val="262503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ea typeface="+mj-lt"/>
                <a:cs typeface="+mj-lt"/>
              </a:rPr>
              <a:t>Израда</a:t>
            </a:r>
            <a:r>
              <a:rPr lang="en-US" dirty="0">
                <a:ea typeface="+mj-lt"/>
                <a:cs typeface="+mj-lt"/>
              </a:rPr>
              <a:t> </a:t>
            </a:r>
            <a:r>
              <a:rPr lang="en-US" dirty="0" err="1">
                <a:ea typeface="+mj-lt"/>
                <a:cs typeface="+mj-lt"/>
              </a:rPr>
              <a:t>предмета</a:t>
            </a:r>
            <a:r>
              <a:rPr lang="en-US" dirty="0">
                <a:ea typeface="+mj-lt"/>
                <a:cs typeface="+mj-lt"/>
              </a:rPr>
              <a:t> </a:t>
            </a:r>
            <a:r>
              <a:rPr lang="en-US" dirty="0" err="1">
                <a:ea typeface="+mj-lt"/>
                <a:cs typeface="+mj-lt"/>
              </a:rPr>
              <a:t>од</a:t>
            </a:r>
            <a:r>
              <a:rPr lang="en-US" dirty="0">
                <a:ea typeface="+mj-lt"/>
                <a:cs typeface="+mj-lt"/>
              </a:rPr>
              <a:t> </a:t>
            </a:r>
            <a:r>
              <a:rPr lang="en-US" dirty="0" err="1">
                <a:ea typeface="+mj-lt"/>
                <a:cs typeface="+mj-lt"/>
              </a:rPr>
              <a:t>рециклираног</a:t>
            </a:r>
            <a:r>
              <a:rPr lang="en-US" dirty="0">
                <a:ea typeface="+mj-lt"/>
                <a:cs typeface="+mj-lt"/>
              </a:rPr>
              <a:t> </a:t>
            </a:r>
            <a:r>
              <a:rPr lang="en-US" dirty="0" err="1">
                <a:ea typeface="+mj-lt"/>
                <a:cs typeface="+mj-lt"/>
              </a:rPr>
              <a:t>материјала</a:t>
            </a:r>
            <a:r>
              <a:rPr lang="sr-Cyrl-RS" dirty="0">
                <a:ea typeface="+mj-lt"/>
                <a:cs typeface="+mj-lt"/>
              </a:rPr>
              <a:t>...</a:t>
            </a:r>
            <a:endParaRPr lang="sr-Latn-RS" dirty="0" err="1"/>
          </a:p>
        </p:txBody>
      </p:sp>
      <p:pic>
        <p:nvPicPr>
          <p:cNvPr id="3" name="Slika 3" descr="Slika na kojoj se nalazi tekst&#10;&#10;Opis je automatski generisan">
            <a:extLst>
              <a:ext uri="{FF2B5EF4-FFF2-40B4-BE49-F238E27FC236}">
                <a16:creationId xmlns:a16="http://schemas.microsoft.com/office/drawing/2014/main" xmlns="" id="{286D2E49-142D-42A5-8386-F9589EAB26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72" y="1501878"/>
            <a:ext cx="4021278" cy="5361704"/>
          </a:xfrm>
        </p:spPr>
      </p:pic>
      <p:pic>
        <p:nvPicPr>
          <p:cNvPr id="4" name="Slika 4" descr="Slika na kojoj se nalazi zid, različito, lanac, raspoređeno&#10;&#10;Opis je automatski generisan">
            <a:extLst>
              <a:ext uri="{FF2B5EF4-FFF2-40B4-BE49-F238E27FC236}">
                <a16:creationId xmlns:a16="http://schemas.microsoft.com/office/drawing/2014/main" xmlns="" id="{05063A59-2FBF-447C-97ED-1D6695459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4343400"/>
            <a:ext cx="4419600" cy="2438400"/>
          </a:xfrm>
          <a:prstGeom prst="rect">
            <a:avLst/>
          </a:prstGeom>
        </p:spPr>
      </p:pic>
      <p:pic>
        <p:nvPicPr>
          <p:cNvPr id="5" name="Slika 5" descr="Slika na kojoj se nalazi tekst, polica, zatvoreni prostor, zid&#10;&#10;Opis je automatski generisan">
            <a:extLst>
              <a:ext uri="{FF2B5EF4-FFF2-40B4-BE49-F238E27FC236}">
                <a16:creationId xmlns:a16="http://schemas.microsoft.com/office/drawing/2014/main" xmlns="" id="{D8666530-C845-446C-8E8D-304BD4E76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4900" y="1447800"/>
            <a:ext cx="3276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17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dirty="0"/>
              <a:t>...још предмета од рециклираних материјала...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600200"/>
            <a:ext cx="2133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83267"/>
            <a:ext cx="2209800" cy="2455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83267"/>
            <a:ext cx="2133600" cy="2455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566334"/>
            <a:ext cx="1981200" cy="2472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66" y="4267200"/>
            <a:ext cx="5617634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258733"/>
            <a:ext cx="2438399" cy="2523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727201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967" y="37253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r-Cyrl-RS" dirty="0"/>
              <a:t>Хаљине од рециклираног материјала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676401"/>
            <a:ext cx="43434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2362200" cy="2602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1082841"/>
            <a:ext cx="2110367" cy="2346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576">
            <a:off x="358170" y="3833250"/>
            <a:ext cx="2450222" cy="2594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7708">
            <a:off x="6483594" y="3826278"/>
            <a:ext cx="2246647" cy="262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8436267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lika 4" descr="Slika na kojoj se nalazi tekst, zid, različito&#10;&#10;Opis je automatski generisan">
            <a:extLst>
              <a:ext uri="{FF2B5EF4-FFF2-40B4-BE49-F238E27FC236}">
                <a16:creationId xmlns:a16="http://schemas.microsoft.com/office/drawing/2014/main" xmlns="" id="{05449814-D829-4391-87B1-912EAD9C6C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1040" y="162232"/>
            <a:ext cx="7819241" cy="6639898"/>
          </a:xfrm>
        </p:spPr>
      </p:pic>
    </p:spTree>
    <p:extLst>
      <p:ext uri="{BB962C8B-B14F-4D97-AF65-F5344CB8AC3E}">
        <p14:creationId xmlns:p14="http://schemas.microsoft.com/office/powerpoint/2010/main" val="2923042469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ea typeface="Calibri"/>
                <a:cs typeface="Calibri"/>
              </a:rPr>
              <a:t>Израда</a:t>
            </a:r>
            <a:r>
              <a:rPr lang="en-US" dirty="0">
                <a:ea typeface="Calibri"/>
                <a:cs typeface="Calibri"/>
              </a:rPr>
              <a:t> </a:t>
            </a:r>
            <a:r>
              <a:rPr lang="en-US" dirty="0" err="1">
                <a:ea typeface="Calibri"/>
                <a:cs typeface="Calibri"/>
              </a:rPr>
              <a:t>кућица</a:t>
            </a:r>
            <a:r>
              <a:rPr lang="en-US" dirty="0">
                <a:ea typeface="Calibri"/>
                <a:cs typeface="Calibri"/>
              </a:rPr>
              <a:t> </a:t>
            </a:r>
            <a:r>
              <a:rPr lang="en-US" dirty="0" err="1">
                <a:ea typeface="Calibri"/>
                <a:cs typeface="Calibri"/>
              </a:rPr>
              <a:t>за</a:t>
            </a:r>
            <a:r>
              <a:rPr lang="en-US" dirty="0">
                <a:ea typeface="Calibri"/>
                <a:cs typeface="Calibri"/>
              </a:rPr>
              <a:t> </a:t>
            </a:r>
            <a:r>
              <a:rPr lang="en-US" dirty="0" err="1">
                <a:ea typeface="Calibri"/>
                <a:cs typeface="Calibri"/>
              </a:rPr>
              <a:t>птице</a:t>
            </a:r>
            <a:endParaRPr lang="sr-Latn-RS" dirty="0" err="1"/>
          </a:p>
        </p:txBody>
      </p:sp>
      <p:pic>
        <p:nvPicPr>
          <p:cNvPr id="5" name="Slika 5" descr="Slika na kojoj se nalazi tekst&#10;&#10;Opis je automatski generisan">
            <a:extLst>
              <a:ext uri="{FF2B5EF4-FFF2-40B4-BE49-F238E27FC236}">
                <a16:creationId xmlns:a16="http://schemas.microsoft.com/office/drawing/2014/main" xmlns="" id="{8EC9EDE2-13F1-4D07-9792-0F8E14A7A1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72" y="1415845"/>
            <a:ext cx="4268372" cy="5460027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371600"/>
            <a:ext cx="48006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Slika 5" descr="Slika na kojoj se nalazi tekst&#10;&#10;Opis je automatski generisan">
            <a:extLst>
              <a:ext uri="{FF2B5EF4-FFF2-40B4-BE49-F238E27FC236}">
                <a16:creationId xmlns:a16="http://schemas.microsoft.com/office/drawing/2014/main" xmlns="" id="{8EC9EDE2-13F1-4D07-9792-0F8E14A7A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9309"/>
            <a:ext cx="4268372" cy="546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40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4910"/>
            <a:ext cx="8229600" cy="1462548"/>
          </a:xfrm>
        </p:spPr>
        <p:txBody>
          <a:bodyPr/>
          <a:lstStyle/>
          <a:p>
            <a:r>
              <a:rPr lang="en-US" dirty="0" err="1">
                <a:ea typeface="Calibri"/>
                <a:cs typeface="Calibri"/>
              </a:rPr>
              <a:t>Исходи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пројеката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5846"/>
            <a:ext cx="8229600" cy="471031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 err="1">
                <a:ea typeface="Calibri"/>
                <a:cs typeface="Calibri"/>
              </a:rPr>
              <a:t>Ученици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знају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да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опишу</a:t>
            </a:r>
            <a:r>
              <a:rPr lang="en-US" dirty="0">
                <a:ea typeface="Calibri"/>
                <a:cs typeface="Calibri"/>
              </a:rPr>
              <a:t> </a:t>
            </a:r>
            <a:r>
              <a:rPr lang="en-US" dirty="0" err="1">
                <a:ea typeface="Calibri"/>
                <a:cs typeface="Calibri"/>
              </a:rPr>
              <a:t>значај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одживог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развоја</a:t>
            </a:r>
            <a:r>
              <a:rPr lang="en-US" dirty="0">
                <a:ea typeface="Calibri"/>
                <a:cs typeface="Calibri"/>
              </a:rPr>
              <a:t>, </a:t>
            </a:r>
            <a:r>
              <a:rPr lang="en-US" dirty="0" err="1">
                <a:ea typeface="Calibri"/>
                <a:cs typeface="Calibri"/>
              </a:rPr>
              <a:t>заштите</a:t>
            </a:r>
            <a:r>
              <a:rPr lang="en-US" dirty="0">
                <a:ea typeface="Calibri"/>
                <a:cs typeface="Calibri"/>
              </a:rPr>
              <a:t> и </a:t>
            </a:r>
            <a:r>
              <a:rPr lang="en-US" dirty="0" err="1">
                <a:ea typeface="Calibri"/>
                <a:cs typeface="Calibri"/>
              </a:rPr>
              <a:t>очувања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природе</a:t>
            </a:r>
            <a:r>
              <a:rPr lang="en-US" dirty="0">
                <a:ea typeface="Calibri"/>
                <a:cs typeface="Calibri"/>
              </a:rPr>
              <a:t> и </a:t>
            </a:r>
            <a:r>
              <a:rPr lang="en-US" dirty="0" err="1">
                <a:ea typeface="Calibri"/>
                <a:cs typeface="Calibri"/>
              </a:rPr>
              <a:t>животне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средине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 err="1">
                <a:ea typeface="Calibri"/>
                <a:cs typeface="Calibri"/>
              </a:rPr>
              <a:t>Сагледају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које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активности</a:t>
            </a:r>
            <a:r>
              <a:rPr lang="en-US" dirty="0">
                <a:ea typeface="Calibri"/>
                <a:cs typeface="Calibri"/>
              </a:rPr>
              <a:t> </a:t>
            </a:r>
            <a:r>
              <a:rPr lang="en-US" dirty="0" err="1">
                <a:ea typeface="Calibri"/>
                <a:cs typeface="Calibri"/>
              </a:rPr>
              <a:t>могу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унапредити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стање</a:t>
            </a:r>
            <a:r>
              <a:rPr lang="en-US" dirty="0">
                <a:ea typeface="Calibri"/>
                <a:cs typeface="Calibri"/>
              </a:rPr>
              <a:t> и </a:t>
            </a:r>
            <a:r>
              <a:rPr lang="en-US" dirty="0" err="1">
                <a:ea typeface="Calibri"/>
                <a:cs typeface="Calibri"/>
              </a:rPr>
              <a:t>квалитет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животне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средине</a:t>
            </a:r>
            <a:r>
              <a:rPr lang="en-US" dirty="0">
                <a:ea typeface="Calibri"/>
                <a:cs typeface="Calibri"/>
              </a:rPr>
              <a:t> и </a:t>
            </a:r>
            <a:r>
              <a:rPr lang="en-US" dirty="0" err="1">
                <a:ea typeface="Calibri"/>
                <a:cs typeface="Calibri"/>
              </a:rPr>
              <a:t>природе</a:t>
            </a:r>
          </a:p>
          <a:p>
            <a:r>
              <a:rPr lang="en-US" dirty="0" err="1">
                <a:ea typeface="Calibri"/>
                <a:cs typeface="Calibri"/>
              </a:rPr>
              <a:t>Вредновање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алтернативе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за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развој</a:t>
            </a:r>
            <a:r>
              <a:rPr lang="en-US" dirty="0">
                <a:ea typeface="Calibri"/>
                <a:cs typeface="Calibri"/>
              </a:rPr>
              <a:t> у </a:t>
            </a:r>
            <a:r>
              <a:rPr lang="sr-Cyrl-RS" dirty="0">
                <a:ea typeface="Calibri"/>
                <a:cs typeface="Calibri"/>
              </a:rPr>
              <a:t>нашој </a:t>
            </a:r>
            <a:r>
              <a:rPr lang="en-US" dirty="0" err="1">
                <a:ea typeface="Calibri"/>
                <a:cs typeface="Calibri"/>
              </a:rPr>
              <a:t>локалној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средини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 err="1">
                <a:ea typeface="Calibri"/>
                <a:cs typeface="Calibri"/>
              </a:rPr>
              <a:t>Планирају</a:t>
            </a:r>
            <a:r>
              <a:rPr lang="en-US" dirty="0">
                <a:ea typeface="Calibri"/>
                <a:cs typeface="Calibri"/>
              </a:rPr>
              <a:t> и </a:t>
            </a:r>
            <a:r>
              <a:rPr lang="en-US" dirty="0" err="1">
                <a:ea typeface="Calibri"/>
                <a:cs typeface="Calibri"/>
              </a:rPr>
              <a:t>спроводе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активности</a:t>
            </a:r>
            <a:r>
              <a:rPr lang="en-US" dirty="0">
                <a:ea typeface="Calibri"/>
                <a:cs typeface="Calibri"/>
              </a:rPr>
              <a:t> </a:t>
            </a:r>
            <a:r>
              <a:rPr lang="en-US" dirty="0" err="1">
                <a:ea typeface="Calibri"/>
                <a:cs typeface="Calibri"/>
              </a:rPr>
              <a:t>рационалне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потрошње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ресурса</a:t>
            </a:r>
            <a:r>
              <a:rPr lang="en-US" dirty="0">
                <a:ea typeface="Calibri"/>
                <a:cs typeface="Calibri"/>
              </a:rPr>
              <a:t>, </a:t>
            </a:r>
            <a:r>
              <a:rPr lang="en-US" dirty="0" err="1">
                <a:ea typeface="Calibri"/>
                <a:cs typeface="Calibri"/>
              </a:rPr>
              <a:t>рециклаже</a:t>
            </a:r>
            <a:r>
              <a:rPr lang="en-US" dirty="0">
                <a:ea typeface="Calibri"/>
                <a:cs typeface="Calibri"/>
              </a:rPr>
              <a:t> и </a:t>
            </a:r>
            <a:r>
              <a:rPr lang="en-US" dirty="0" err="1">
                <a:ea typeface="Calibri"/>
                <a:cs typeface="Calibri"/>
              </a:rPr>
              <a:t>управљања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отпадом</a:t>
            </a:r>
          </a:p>
          <a:p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5921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2232" y="1491379"/>
            <a:ext cx="5304504" cy="1099421"/>
          </a:xfrm>
        </p:spPr>
        <p:txBody>
          <a:bodyPr>
            <a:normAutofit fontScale="90000"/>
          </a:bodyPr>
          <a:lstStyle/>
          <a:p>
            <a:pPr algn="l"/>
            <a:r>
              <a:rPr lang="sr-Cyrl-RS" dirty="0">
                <a:ea typeface="Calibri"/>
                <a:cs typeface="Calibri"/>
              </a:rPr>
              <a:t/>
            </a:r>
            <a:br>
              <a:rPr lang="sr-Cyrl-RS" dirty="0">
                <a:ea typeface="Calibri"/>
                <a:cs typeface="Calibri"/>
              </a:rPr>
            </a:br>
            <a:r>
              <a:rPr lang="sr-Cyrl-RS" dirty="0">
                <a:ea typeface="Calibri"/>
                <a:cs typeface="Calibri"/>
              </a:rPr>
              <a:t/>
            </a:r>
            <a:br>
              <a:rPr lang="sr-Cyrl-RS" dirty="0">
                <a:ea typeface="Calibri"/>
                <a:cs typeface="Calibri"/>
              </a:rPr>
            </a:br>
            <a:r>
              <a:rPr lang="sr-Cyrl-RS" dirty="0">
                <a:ea typeface="Calibri"/>
                <a:cs typeface="Calibri"/>
              </a:rPr>
              <a:t/>
            </a:r>
            <a:br>
              <a:rPr lang="sr-Cyrl-RS" dirty="0">
                <a:ea typeface="Calibri"/>
                <a:cs typeface="Calibri"/>
              </a:rPr>
            </a:br>
            <a:r>
              <a:rPr lang="sr-Cyrl-RS" dirty="0">
                <a:ea typeface="Calibri"/>
                <a:cs typeface="Calibri"/>
              </a:rPr>
              <a:t/>
            </a:r>
            <a:br>
              <a:rPr lang="sr-Cyrl-RS" dirty="0">
                <a:ea typeface="Calibri"/>
                <a:cs typeface="Calibri"/>
              </a:rPr>
            </a:br>
            <a:r>
              <a:rPr lang="sr-Cyrl-RS" dirty="0">
                <a:ea typeface="Calibri"/>
                <a:cs typeface="Calibri"/>
              </a:rPr>
              <a:t/>
            </a:r>
            <a:br>
              <a:rPr lang="sr-Cyrl-RS" dirty="0">
                <a:ea typeface="Calibri"/>
                <a:cs typeface="Calibri"/>
              </a:rPr>
            </a:br>
            <a:r>
              <a:rPr lang="sr-Cyrl-RS" dirty="0">
                <a:ea typeface="Calibri"/>
                <a:cs typeface="Calibri"/>
              </a:rPr>
              <a:t/>
            </a:r>
            <a:br>
              <a:rPr lang="sr-Cyrl-RS" dirty="0">
                <a:ea typeface="Calibri"/>
                <a:cs typeface="Calibri"/>
              </a:rPr>
            </a:br>
            <a:r>
              <a:rPr lang="en-US" dirty="0">
                <a:ea typeface="Calibri"/>
                <a:cs typeface="Calibri"/>
              </a:rPr>
              <a:t>ЧУВАЈМО БЛАГОДЕТИ </a:t>
            </a:r>
            <a:br>
              <a:rPr lang="en-US" dirty="0">
                <a:ea typeface="Calibri"/>
                <a:cs typeface="Calibri"/>
              </a:rPr>
            </a:br>
            <a:r>
              <a:rPr lang="en-US" dirty="0">
                <a:ea typeface="Calibri"/>
                <a:cs typeface="Calibri"/>
              </a:rPr>
              <a:t>ПРИРОДЕ! </a:t>
            </a:r>
            <a:r>
              <a:rPr lang="sr-Cyrl-RS" dirty="0">
                <a:ea typeface="Calibri"/>
                <a:cs typeface="Calibri"/>
              </a:rPr>
              <a:t/>
            </a:r>
            <a:br>
              <a:rPr lang="sr-Cyrl-RS" dirty="0">
                <a:ea typeface="Calibri"/>
                <a:cs typeface="Calibri"/>
              </a:rPr>
            </a:br>
            <a:r>
              <a:rPr lang="sr-Cyrl-RS" dirty="0">
                <a:ea typeface="Calibri"/>
                <a:cs typeface="Calibri"/>
              </a:rPr>
              <a:t/>
            </a:r>
            <a:br>
              <a:rPr lang="sr-Cyrl-RS" dirty="0">
                <a:ea typeface="Calibri"/>
                <a:cs typeface="Calibri"/>
              </a:rPr>
            </a:br>
            <a:r>
              <a:rPr lang="sr-Cyrl-RS" dirty="0">
                <a:ea typeface="Calibri"/>
                <a:cs typeface="Calibri"/>
              </a:rPr>
              <a:t/>
            </a:r>
            <a:br>
              <a:rPr lang="sr-Cyrl-RS" dirty="0">
                <a:ea typeface="Calibri"/>
                <a:cs typeface="Calibri"/>
              </a:rPr>
            </a:br>
            <a:r>
              <a:rPr lang="sr-Cyrl-RS" dirty="0">
                <a:ea typeface="Calibri"/>
                <a:cs typeface="Calibri"/>
              </a:rPr>
              <a:t>РЕЦИКЛИРАЈМО – СПАСИМО ПЛАНЕТУ!</a:t>
            </a:r>
            <a:r>
              <a:rPr lang="en-US" dirty="0">
                <a:ea typeface="Calibri"/>
                <a:cs typeface="Calibri"/>
              </a:rPr>
              <a:t/>
            </a:r>
            <a:br>
              <a:rPr lang="en-US" dirty="0">
                <a:ea typeface="Calibri"/>
                <a:cs typeface="Calibri"/>
              </a:rPr>
            </a:br>
            <a:r>
              <a:rPr lang="en-US" dirty="0">
                <a:ea typeface="Calibri"/>
                <a:cs typeface="Calibri"/>
              </a:rPr>
              <a:t/>
            </a:r>
            <a:br>
              <a:rPr lang="en-US" dirty="0">
                <a:ea typeface="Calibri"/>
                <a:cs typeface="Calibri"/>
              </a:rPr>
            </a:br>
            <a:endParaRPr lang="en-US" dirty="0">
              <a:ea typeface="Calibri"/>
              <a:cs typeface="Calibri"/>
            </a:endParaRPr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xmlns="" id="{0E48E046-82EA-44DA-83F3-CA54D545AB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810" y="2460"/>
            <a:ext cx="3707313" cy="6811961"/>
          </a:xfrm>
        </p:spPr>
      </p:pic>
    </p:spTree>
    <p:extLst>
      <p:ext uri="{BB962C8B-B14F-4D97-AF65-F5344CB8AC3E}">
        <p14:creationId xmlns:p14="http://schemas.microsoft.com/office/powerpoint/2010/main" val="349861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05800" cy="914400"/>
          </a:xfrm>
        </p:spPr>
        <p:txBody>
          <a:bodyPr>
            <a:normAutofit fontScale="90000"/>
          </a:bodyPr>
          <a:lstStyle/>
          <a:p>
            <a:r>
              <a:rPr lang="sr-Cyrl-RS" dirty="0">
                <a:ea typeface="Calibri"/>
                <a:cs typeface="Calibri"/>
              </a:rPr>
              <a:t/>
            </a:r>
            <a:br>
              <a:rPr lang="sr-Cyrl-RS" dirty="0">
                <a:ea typeface="Calibri"/>
                <a:cs typeface="Calibri"/>
              </a:rPr>
            </a:br>
            <a:r>
              <a:rPr lang="sr-Cyrl-RS" dirty="0">
                <a:ea typeface="Calibri"/>
                <a:cs typeface="Calibri"/>
              </a:rPr>
              <a:t>Корисни линкови</a:t>
            </a:r>
            <a:r>
              <a:rPr lang="sr-Latn-RS" dirty="0">
                <a:ea typeface="Calibri"/>
                <a:cs typeface="Calibri"/>
              </a:rPr>
              <a:t/>
            </a:r>
            <a:br>
              <a:rPr lang="sr-Latn-RS" dirty="0">
                <a:ea typeface="Calibri"/>
                <a:cs typeface="Calibri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hlinkClick r:id="rId2"/>
              </a:rPr>
              <a:t>Пројекат "Улога ученика у заштити животне средине« - видео</a:t>
            </a:r>
            <a:endParaRPr lang="ru-RU" dirty="0">
              <a:hlinkClick r:id="rId3"/>
            </a:endParaRPr>
          </a:p>
          <a:p>
            <a:r>
              <a:rPr lang="ru-RU" dirty="0">
                <a:hlinkClick r:id="rId3"/>
              </a:rPr>
              <a:t>Сајт наше школе</a:t>
            </a:r>
            <a:endParaRPr lang="ru-RU" dirty="0"/>
          </a:p>
          <a:p>
            <a:r>
              <a:rPr lang="ru-RU" dirty="0">
                <a:hlinkClick r:id="rId4"/>
              </a:rPr>
              <a:t>Фејсбук профил наше школе</a:t>
            </a:r>
            <a:endParaRPr lang="ru-RU" dirty="0"/>
          </a:p>
          <a:p>
            <a:endParaRPr lang="sr-Cyrl-R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9985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ЗЕЛЕНИ ТИМ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lvl="0" indent="0">
              <a:buNone/>
            </a:pPr>
            <a:r>
              <a:rPr lang="sr-Cyrl-RS" b="1" dirty="0">
                <a:solidFill>
                  <a:prstClr val="black"/>
                </a:solidFill>
              </a:rPr>
              <a:t>Учесници пројекта: </a:t>
            </a:r>
            <a:r>
              <a:rPr lang="sr-Cyrl-RS" dirty="0">
                <a:solidFill>
                  <a:prstClr val="black"/>
                </a:solidFill>
              </a:rPr>
              <a:t>ученици</a:t>
            </a:r>
            <a:r>
              <a:rPr lang="sr-Cyrl-RS" b="1" dirty="0">
                <a:solidFill>
                  <a:prstClr val="black"/>
                </a:solidFill>
              </a:rPr>
              <a:t> </a:t>
            </a:r>
            <a:r>
              <a:rPr lang="sr-Cyrl-RS" dirty="0">
                <a:solidFill>
                  <a:prstClr val="black"/>
                </a:solidFill>
              </a:rPr>
              <a:t>наше школе</a:t>
            </a:r>
            <a:endParaRPr lang="sr-Cyrl-RS" b="1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sr-Cyrl-RS" b="1" dirty="0"/>
              <a:t>Координатор тима: </a:t>
            </a:r>
            <a:r>
              <a:rPr lang="sr-Cyrl-RS" dirty="0"/>
              <a:t>Љиљана Илинчић</a:t>
            </a:r>
          </a:p>
          <a:p>
            <a:pPr marL="0" indent="0">
              <a:buNone/>
            </a:pPr>
            <a:r>
              <a:rPr lang="sr-Cyrl-RS" b="1" dirty="0"/>
              <a:t>Наставници: </a:t>
            </a:r>
            <a:r>
              <a:rPr lang="sr-Cyrl-RS" dirty="0"/>
              <a:t>Весна Поповић,Светлана Бајић, Слађана Михаиловић, Слободанка Илић, Александра Јовичић, Биљана Андрић...</a:t>
            </a:r>
          </a:p>
          <a:p>
            <a:pPr marL="0" indent="0">
              <a:buNone/>
            </a:pPr>
            <a:r>
              <a:rPr lang="sr-Cyrl-RS" dirty="0"/>
              <a:t>                </a:t>
            </a:r>
            <a:r>
              <a:rPr lang="sr-Cyrl-RS" b="1" dirty="0"/>
              <a:t>Чланови такмичарског тима:</a:t>
            </a:r>
          </a:p>
          <a:p>
            <a:r>
              <a:rPr lang="sr-Cyrl-RS" dirty="0"/>
              <a:t>Мина Живановић, 4.разред</a:t>
            </a:r>
            <a:endParaRPr lang="sr-Cyrl-RS" dirty="0">
              <a:cs typeface="Calibri"/>
            </a:endParaRPr>
          </a:p>
          <a:p>
            <a:r>
              <a:rPr lang="sr-Cyrl-RS" dirty="0"/>
              <a:t>Николина Крсмановић, 5.разред</a:t>
            </a:r>
            <a:endParaRPr lang="sr-Cyrl-RS" dirty="0">
              <a:cs typeface="Calibri"/>
            </a:endParaRPr>
          </a:p>
          <a:p>
            <a:r>
              <a:rPr lang="sr-Cyrl-RS" dirty="0"/>
              <a:t>Тамара Панић, 6.разред</a:t>
            </a:r>
            <a:endParaRPr lang="sr-Cyrl-RS" dirty="0">
              <a:cs typeface="Calibri"/>
            </a:endParaRPr>
          </a:p>
          <a:p>
            <a:r>
              <a:rPr lang="sr-Cyrl-RS" dirty="0"/>
              <a:t>Урош Владисављевић, 7.разред</a:t>
            </a:r>
            <a:endParaRPr lang="sr-Cyrl-RS" dirty="0">
              <a:cs typeface="Calibri"/>
            </a:endParaRPr>
          </a:p>
          <a:p>
            <a:r>
              <a:rPr lang="sr-Cyrl-RS" dirty="0"/>
              <a:t>Кристина Михаиловић, 8.разред</a:t>
            </a:r>
            <a:endParaRPr lang="sr-Cyrl-RS" dirty="0"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06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Циљ пројекта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>
                <a:cs typeface="Calibri"/>
              </a:rPr>
              <a:t>Унапређење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знања</a:t>
            </a:r>
            <a:r>
              <a:rPr lang="en-US" dirty="0">
                <a:cs typeface="Calibri"/>
              </a:rPr>
              <a:t> о </a:t>
            </a:r>
            <a:r>
              <a:rPr lang="en-US" dirty="0" err="1">
                <a:cs typeface="Calibri"/>
              </a:rPr>
              <a:t>заштити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животне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средине</a:t>
            </a:r>
          </a:p>
          <a:p>
            <a:r>
              <a:rPr lang="en-US" dirty="0" err="1">
                <a:cs typeface="Calibri"/>
              </a:rPr>
              <a:t>Смањење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потрошње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енергије</a:t>
            </a:r>
          </a:p>
          <a:p>
            <a:r>
              <a:rPr lang="en-US" dirty="0" err="1">
                <a:cs typeface="Calibri"/>
              </a:rPr>
              <a:t>Чување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природе</a:t>
            </a:r>
          </a:p>
          <a:p>
            <a:r>
              <a:rPr lang="en-US" dirty="0" err="1">
                <a:cs typeface="Calibri"/>
              </a:rPr>
              <a:t>Развијање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свести</a:t>
            </a:r>
            <a:r>
              <a:rPr lang="en-US" dirty="0">
                <a:cs typeface="Calibri"/>
              </a:rPr>
              <a:t> о </a:t>
            </a:r>
            <a:r>
              <a:rPr lang="en-US" dirty="0" err="1">
                <a:cs typeface="Calibri"/>
              </a:rPr>
              <a:t>значају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одрживог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развоја</a:t>
            </a:r>
          </a:p>
        </p:txBody>
      </p:sp>
    </p:spTree>
    <p:extLst>
      <p:ext uri="{BB962C8B-B14F-4D97-AF65-F5344CB8AC3E}">
        <p14:creationId xmlns:p14="http://schemas.microsoft.com/office/powerpoint/2010/main" val="1593198596"/>
      </p:ext>
    </p:extLst>
  </p:cSld>
  <p:clrMapOvr>
    <a:masterClrMapping/>
  </p:clrMapOvr>
  <p:transition spd="slow"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8" y="2730500"/>
            <a:ext cx="48228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1315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sr-Cyrl-RS" dirty="0"/>
              <a:t>Пројектне активности школе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48640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sr-Cyrl-RS" dirty="0">
                <a:cs typeface="Calibri"/>
              </a:rPr>
              <a:t>Како смањити употребу фосилних горива</a:t>
            </a:r>
            <a:endParaRPr lang="sr-Cyrl-RS" dirty="0"/>
          </a:p>
          <a:p>
            <a:r>
              <a:rPr lang="sr-Cyrl-RS" dirty="0">
                <a:ea typeface="Calibri"/>
                <a:cs typeface="Calibri"/>
              </a:rPr>
              <a:t>Израда паноа "ЕКОЛОШКИ БОНТОН"</a:t>
            </a:r>
            <a:endParaRPr lang="sr-Cyrl-RS" dirty="0">
              <a:cs typeface="Calibri"/>
            </a:endParaRPr>
          </a:p>
          <a:p>
            <a:r>
              <a:rPr lang="en-US" dirty="0" err="1">
                <a:cs typeface="Calibri"/>
              </a:rPr>
              <a:t>Израда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паноа</a:t>
            </a:r>
            <a:r>
              <a:rPr lang="en-US" dirty="0">
                <a:cs typeface="Calibri"/>
              </a:rPr>
              <a:t> "ЕКОЛОШКА АЗБУКА"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 err="1">
                <a:cs typeface="Calibri"/>
              </a:rPr>
              <a:t>Изложба</a:t>
            </a:r>
            <a:r>
              <a:rPr lang="en-US" dirty="0">
                <a:cs typeface="Calibri"/>
              </a:rPr>
              <a:t> "</a:t>
            </a:r>
            <a:r>
              <a:rPr lang="en-US" dirty="0" err="1">
                <a:cs typeface="Calibri"/>
              </a:rPr>
              <a:t>Употреба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торби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уместо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пластичних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кеса</a:t>
            </a:r>
            <a:r>
              <a:rPr lang="en-US" dirty="0">
                <a:cs typeface="Calibri"/>
              </a:rPr>
              <a:t>"</a:t>
            </a:r>
          </a:p>
          <a:p>
            <a:r>
              <a:rPr lang="en-US" dirty="0" err="1">
                <a:cs typeface="Calibri"/>
              </a:rPr>
              <a:t>Обележавање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дана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енергетске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ефикасности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 err="1">
                <a:cs typeface="Calibri"/>
              </a:rPr>
              <a:t>Сакупљање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пластичних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чепова</a:t>
            </a:r>
            <a:r>
              <a:rPr lang="en-US" dirty="0">
                <a:cs typeface="Calibri"/>
              </a:rPr>
              <a:t> 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 err="1">
                <a:cs typeface="Calibri"/>
              </a:rPr>
              <a:t>Израда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предмета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од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рециклираног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материјала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 err="1">
                <a:ea typeface="Calibri"/>
                <a:cs typeface="Calibri"/>
              </a:rPr>
              <a:t>Израда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кућица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за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птице</a:t>
            </a:r>
            <a:r>
              <a:rPr lang="en-US" dirty="0">
                <a:ea typeface="Calibri"/>
                <a:cs typeface="Calibri"/>
              </a:rPr>
              <a:t>…</a:t>
            </a: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6044910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ea typeface="Calibri"/>
                <a:cs typeface="Calibri"/>
              </a:rPr>
              <a:t>Планиране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активности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за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март</a:t>
            </a:r>
            <a:r>
              <a:rPr lang="en-US" dirty="0">
                <a:ea typeface="Calibri"/>
                <a:cs typeface="Calibri"/>
              </a:rPr>
              <a:t> и </a:t>
            </a:r>
            <a:r>
              <a:rPr lang="en-US" dirty="0" err="1">
                <a:ea typeface="Calibri"/>
                <a:cs typeface="Calibri"/>
              </a:rPr>
              <a:t>април</a:t>
            </a:r>
            <a:endParaRPr lang="en-US" dirty="0" err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Calibri"/>
                <a:cs typeface="Calibri"/>
              </a:rPr>
              <a:t>"</a:t>
            </a:r>
            <a:r>
              <a:rPr lang="en-US" dirty="0" err="1">
                <a:ea typeface="Calibri"/>
                <a:cs typeface="Calibri"/>
              </a:rPr>
              <a:t>Сат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за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планету</a:t>
            </a:r>
            <a:r>
              <a:rPr lang="en-US" dirty="0">
                <a:ea typeface="Calibri"/>
                <a:cs typeface="Calibri"/>
              </a:rPr>
              <a:t>"</a:t>
            </a:r>
          </a:p>
          <a:p>
            <a:r>
              <a:rPr lang="en-US" dirty="0" err="1">
                <a:ea typeface="Calibri"/>
                <a:cs typeface="Calibri"/>
              </a:rPr>
              <a:t>Акција</a:t>
            </a:r>
            <a:r>
              <a:rPr lang="en-US" dirty="0">
                <a:ea typeface="Calibri"/>
                <a:cs typeface="Calibri"/>
              </a:rPr>
              <a:t>- </a:t>
            </a:r>
            <a:r>
              <a:rPr lang="en-US" dirty="0" err="1">
                <a:ea typeface="Calibri"/>
                <a:cs typeface="Calibri"/>
              </a:rPr>
              <a:t>сакупљање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отпада</a:t>
            </a:r>
            <a:r>
              <a:rPr lang="en-US" dirty="0">
                <a:ea typeface="Calibri"/>
                <a:cs typeface="Calibri"/>
              </a:rPr>
              <a:t> у </a:t>
            </a:r>
            <a:r>
              <a:rPr lang="en-US" dirty="0" err="1">
                <a:ea typeface="Calibri"/>
                <a:cs typeface="Calibri"/>
              </a:rPr>
              <a:t>Коцељеви</a:t>
            </a:r>
          </a:p>
          <a:p>
            <a:r>
              <a:rPr lang="en-US" dirty="0" err="1">
                <a:ea typeface="Calibri"/>
                <a:cs typeface="Calibri"/>
              </a:rPr>
              <a:t>Обележавање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дана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планете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Земље</a:t>
            </a:r>
            <a:endParaRPr lang="en-US" dirty="0">
              <a:ea typeface="Calibri"/>
              <a:cs typeface="Calibri"/>
            </a:endParaRPr>
          </a:p>
          <a:p>
            <a:r>
              <a:rPr lang="sr-Cyrl-RS" dirty="0">
                <a:ea typeface="Calibri"/>
                <a:cs typeface="Calibri"/>
              </a:rPr>
              <a:t>Засади дрво и гледај како расте</a:t>
            </a:r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6940711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4071"/>
            <a:ext cx="8229600" cy="1388806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ea typeface="Calibri"/>
                <a:cs typeface="Calibri"/>
              </a:rPr>
              <a:t>Како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смањити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употребу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фосилних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горива</a:t>
            </a:r>
            <a:endParaRPr lang="en-US" dirty="0" err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910" y="1206910"/>
            <a:ext cx="8229600" cy="527567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Font typeface="Arial" charset="0"/>
              <a:buChar char="•"/>
            </a:pPr>
            <a:r>
              <a:rPr lang="sr-Cyrl-RS" dirty="0">
                <a:ea typeface="Calibri"/>
                <a:cs typeface="Calibri"/>
              </a:rPr>
              <a:t>Ученици су правили презентације на тему ,,Како смањити употребу фосилних горива“</a:t>
            </a:r>
          </a:p>
          <a:p>
            <a:pPr marL="0" indent="0">
              <a:buNone/>
            </a:pPr>
            <a:endParaRPr lang="sr-Cyrl-RS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sr-Cyrl-RS" dirty="0">
                <a:ea typeface="Calibri"/>
                <a:cs typeface="Calibri"/>
              </a:rPr>
              <a:t>Презентације можете погледати на сајту наше школе  </a:t>
            </a:r>
            <a:r>
              <a:rPr lang="en-US" dirty="0">
                <a:ea typeface="Calibri"/>
                <a:cs typeface="Calibri"/>
              </a:rPr>
              <a:t>https://www.oskoceljeva.edu.rs/</a:t>
            </a:r>
            <a:endParaRPr lang="sr-Cyrl-RS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sr-Cyrl-RS" dirty="0">
                <a:ea typeface="Calibri"/>
                <a:cs typeface="Calibri"/>
              </a:rPr>
              <a:t>као и на фејсбук страници</a:t>
            </a:r>
          </a:p>
          <a:p>
            <a:pPr marL="0" indent="0">
              <a:buNone/>
            </a:pPr>
            <a:endParaRPr lang="sr-Cyrl-RS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dirty="0">
                <a:ea typeface="Calibri"/>
                <a:cs typeface="Calibri"/>
              </a:rPr>
              <a:t>https://www.facebook.com/O%C5%A0-Mi%C4%87a-Stanojlovi%C4%87-Koceljeva-291424885102614</a:t>
            </a:r>
            <a:endParaRPr lang="sr-Cyrl-RS" dirty="0">
              <a:ea typeface="Calibri"/>
              <a:cs typeface="Calibri"/>
            </a:endParaRPr>
          </a:p>
          <a:p>
            <a:pPr>
              <a:buFont typeface="Arial" charset="0"/>
              <a:buChar char="•"/>
            </a:pPr>
            <a:endParaRPr lang="en-US" dirty="0">
              <a:ea typeface="Calibri"/>
              <a:cs typeface="Calibri"/>
            </a:endParaRPr>
          </a:p>
          <a:p>
            <a:pPr marL="0" indent="0">
              <a:buNone/>
            </a:pPr>
            <a:endParaRPr lang="en-US" dirty="0">
              <a:ea typeface="Calibri"/>
              <a:cs typeface="Calibri"/>
            </a:endParaRPr>
          </a:p>
          <a:p>
            <a:pPr marL="0" indent="0">
              <a:buNone/>
            </a:pPr>
            <a:endParaRPr lang="en-US" dirty="0">
              <a:ea typeface="Calibri"/>
              <a:cs typeface="Calibri"/>
            </a:endParaRPr>
          </a:p>
          <a:p>
            <a:pPr marL="0" indent="0">
              <a:buNone/>
            </a:pPr>
            <a:endParaRPr lang="en-US" dirty="0">
              <a:ea typeface="Calibri"/>
              <a:cs typeface="Calibri"/>
            </a:endParaRPr>
          </a:p>
          <a:p>
            <a:pPr marL="0" indent="0">
              <a:buNone/>
            </a:pPr>
            <a:endParaRPr lang="en-US" dirty="0">
              <a:ea typeface="Calibri"/>
              <a:cs typeface="Calibri"/>
            </a:endParaRPr>
          </a:p>
          <a:p>
            <a:pPr marL="0" indent="0">
              <a:buNone/>
            </a:pPr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7782883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636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r-Cyrl-RS" dirty="0">
                <a:ea typeface="Calibri"/>
                <a:cs typeface="Calibri"/>
              </a:rPr>
              <a:t>Израда паноа "ЕКОЛОШКИ БОНТОН"</a:t>
            </a:r>
            <a:endParaRPr lang="sr-Latn-RS" dirty="0"/>
          </a:p>
        </p:txBody>
      </p:sp>
      <p:pic>
        <p:nvPicPr>
          <p:cNvPr id="4" name="Slika 4" descr="Slika na kojoj se nalazi mapa&#10;&#10;Opis je automatski generisan">
            <a:extLst>
              <a:ext uri="{FF2B5EF4-FFF2-40B4-BE49-F238E27FC236}">
                <a16:creationId xmlns:a16="http://schemas.microsoft.com/office/drawing/2014/main" xmlns="" id="{2F1064F7-D63B-4C4F-B770-B3BD93A7B0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06" y="887361"/>
            <a:ext cx="2729062" cy="5976221"/>
          </a:xfrm>
        </p:spPr>
      </p:pic>
      <p:pic>
        <p:nvPicPr>
          <p:cNvPr id="5" name="Slika 5" descr="Slika na kojoj se nalazi mapa&#10;&#10;Opis je automatski generisan">
            <a:extLst>
              <a:ext uri="{FF2B5EF4-FFF2-40B4-BE49-F238E27FC236}">
                <a16:creationId xmlns:a16="http://schemas.microsoft.com/office/drawing/2014/main" xmlns="" id="{32E17147-9321-4FB5-8774-E79CB1A33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874" y="683343"/>
            <a:ext cx="3294962" cy="6191864"/>
          </a:xfrm>
          <a:prstGeom prst="rect">
            <a:avLst/>
          </a:prstGeom>
        </p:spPr>
      </p:pic>
      <p:pic>
        <p:nvPicPr>
          <p:cNvPr id="6" name="Slika 6" descr="Slika na kojoj se nalazi tekst, različito, razno, nekoliko&#10;&#10;Opis je automatski generisan">
            <a:extLst>
              <a:ext uri="{FF2B5EF4-FFF2-40B4-BE49-F238E27FC236}">
                <a16:creationId xmlns:a16="http://schemas.microsoft.com/office/drawing/2014/main" xmlns="" id="{78EAE19F-4F83-4D1C-A907-F3B3B20CC6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7121" y="1039761"/>
            <a:ext cx="3132012" cy="5823155"/>
          </a:xfrm>
          <a:prstGeom prst="rect">
            <a:avLst/>
          </a:prstGeom>
        </p:spPr>
      </p:pic>
      <p:pic>
        <p:nvPicPr>
          <p:cNvPr id="7" name="Slika 7" descr="Slika na kojoj se nalazi mapa&#10;&#10;Opis je automatski generisan">
            <a:extLst>
              <a:ext uri="{FF2B5EF4-FFF2-40B4-BE49-F238E27FC236}">
                <a16:creationId xmlns:a16="http://schemas.microsoft.com/office/drawing/2014/main" xmlns="" id="{A80BC931-5B7D-4C96-A129-A000B56973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7" y="749784"/>
            <a:ext cx="6159909" cy="319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1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ea typeface="+mj-lt"/>
                <a:cs typeface="+mj-lt"/>
              </a:rPr>
              <a:t>Израда</a:t>
            </a:r>
            <a:r>
              <a:rPr lang="en-US" dirty="0">
                <a:ea typeface="+mj-lt"/>
                <a:cs typeface="+mj-lt"/>
              </a:rPr>
              <a:t> </a:t>
            </a:r>
            <a:r>
              <a:rPr lang="en-US" dirty="0" err="1">
                <a:ea typeface="+mj-lt"/>
                <a:cs typeface="+mj-lt"/>
              </a:rPr>
              <a:t>паноа</a:t>
            </a:r>
            <a:r>
              <a:rPr lang="en-US" dirty="0">
                <a:ea typeface="+mj-lt"/>
                <a:cs typeface="+mj-lt"/>
              </a:rPr>
              <a:t> "ЕКОЛОШКА АЗБУКА"</a:t>
            </a:r>
            <a:endParaRPr lang="sr-Latn-RS" dirty="0"/>
          </a:p>
        </p:txBody>
      </p:sp>
      <p:pic>
        <p:nvPicPr>
          <p:cNvPr id="4" name="Slika 4" descr="Slika na kojoj se nalazi tekst&#10;&#10;Opis je automatski generisan">
            <a:extLst>
              <a:ext uri="{FF2B5EF4-FFF2-40B4-BE49-F238E27FC236}">
                <a16:creationId xmlns:a16="http://schemas.microsoft.com/office/drawing/2014/main" xmlns="" id="{CB0778AB-E190-45FA-B156-FCDB438C65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919" y="1489587"/>
            <a:ext cx="3716161" cy="5337124"/>
          </a:xfrm>
        </p:spPr>
      </p:pic>
      <p:pic>
        <p:nvPicPr>
          <p:cNvPr id="5" name="Slika 5" descr="Slika na kojoj se nalazi tekst, bela tabla&#10;&#10;Opis je automatski generisan">
            <a:extLst>
              <a:ext uri="{FF2B5EF4-FFF2-40B4-BE49-F238E27FC236}">
                <a16:creationId xmlns:a16="http://schemas.microsoft.com/office/drawing/2014/main" xmlns="" id="{CCC8955F-FA9C-40EF-9D40-82234DB2B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788" y="1420704"/>
            <a:ext cx="4390102" cy="544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01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4501"/>
            <a:ext cx="8229600" cy="563137"/>
          </a:xfrm>
        </p:spPr>
        <p:txBody>
          <a:bodyPr>
            <a:normAutofit fontScale="90000"/>
          </a:bodyPr>
          <a:lstStyle/>
          <a:p>
            <a:pPr>
              <a:spcBef>
                <a:spcPct val="20000"/>
              </a:spcBef>
            </a:pPr>
            <a:r>
              <a:rPr lang="en-US" dirty="0" err="1">
                <a:ea typeface="+mj-lt"/>
                <a:cs typeface="+mj-lt"/>
              </a:rPr>
              <a:t>Изложба</a:t>
            </a:r>
            <a:r>
              <a:rPr lang="en-US" dirty="0">
                <a:ea typeface="+mj-lt"/>
                <a:cs typeface="+mj-lt"/>
              </a:rPr>
              <a:t> "</a:t>
            </a:r>
            <a:r>
              <a:rPr lang="en-US" dirty="0" err="1">
                <a:ea typeface="+mj-lt"/>
                <a:cs typeface="+mj-lt"/>
              </a:rPr>
              <a:t>Употреба</a:t>
            </a:r>
            <a:r>
              <a:rPr lang="en-US" dirty="0">
                <a:ea typeface="+mj-lt"/>
                <a:cs typeface="+mj-lt"/>
              </a:rPr>
              <a:t> </a:t>
            </a:r>
            <a:r>
              <a:rPr lang="en-US" dirty="0" err="1">
                <a:ea typeface="+mj-lt"/>
                <a:cs typeface="+mj-lt"/>
              </a:rPr>
              <a:t>торби</a:t>
            </a:r>
            <a:r>
              <a:rPr lang="en-US" dirty="0">
                <a:ea typeface="+mj-lt"/>
                <a:cs typeface="+mj-lt"/>
              </a:rPr>
              <a:t> </a:t>
            </a:r>
            <a:r>
              <a:rPr lang="en-US" dirty="0" err="1">
                <a:ea typeface="+mj-lt"/>
                <a:cs typeface="+mj-lt"/>
              </a:rPr>
              <a:t>уместо</a:t>
            </a:r>
            <a:r>
              <a:rPr lang="en-US" dirty="0">
                <a:ea typeface="+mj-lt"/>
                <a:cs typeface="+mj-lt"/>
              </a:rPr>
              <a:t> </a:t>
            </a:r>
            <a:br>
              <a:rPr lang="en-US" dirty="0">
                <a:ea typeface="+mj-lt"/>
                <a:cs typeface="+mj-lt"/>
              </a:rPr>
            </a:br>
            <a:r>
              <a:rPr lang="en-US" dirty="0" err="1">
                <a:ea typeface="+mj-lt"/>
                <a:cs typeface="+mj-lt"/>
              </a:rPr>
              <a:t>пластичних</a:t>
            </a:r>
            <a:r>
              <a:rPr lang="en-US" dirty="0">
                <a:ea typeface="+mj-lt"/>
                <a:cs typeface="+mj-lt"/>
              </a:rPr>
              <a:t> </a:t>
            </a:r>
            <a:r>
              <a:rPr lang="en-US" dirty="0" err="1">
                <a:ea typeface="+mj-lt"/>
                <a:cs typeface="+mj-lt"/>
              </a:rPr>
              <a:t>кеса</a:t>
            </a:r>
            <a:r>
              <a:rPr lang="en-US" dirty="0">
                <a:ea typeface="+mj-lt"/>
                <a:cs typeface="+mj-lt"/>
              </a:rPr>
              <a:t>"</a:t>
            </a:r>
            <a:endParaRPr lang="sr-Latn-R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pic>
        <p:nvPicPr>
          <p:cNvPr id="4" name="Slika 4" descr="Slika na kojoj se nalazi tekst, zatvoreni prostor&#10;&#10;Opis je automatski generisan">
            <a:extLst>
              <a:ext uri="{FF2B5EF4-FFF2-40B4-BE49-F238E27FC236}">
                <a16:creationId xmlns:a16="http://schemas.microsoft.com/office/drawing/2014/main" xmlns="" id="{D4AE4577-9FA7-4B31-9951-AA11EEA7C1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6" y="1723103"/>
            <a:ext cx="4940841" cy="5140479"/>
          </a:xfrm>
        </p:spPr>
      </p:pic>
      <p:pic>
        <p:nvPicPr>
          <p:cNvPr id="6" name="Slika 6" descr="Slika na kojoj se nalazi stavke, posteljina&#10;&#10;Opis je automatski generisan">
            <a:extLst>
              <a:ext uri="{FF2B5EF4-FFF2-40B4-BE49-F238E27FC236}">
                <a16:creationId xmlns:a16="http://schemas.microsoft.com/office/drawing/2014/main" xmlns="" id="{FD0E215A-FFEE-4A45-A28B-20D8039BC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917" y="1724332"/>
            <a:ext cx="6848166" cy="512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57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0911"/>
            <a:ext cx="8229600" cy="994437"/>
          </a:xfrm>
        </p:spPr>
        <p:txBody>
          <a:bodyPr>
            <a:normAutofit fontScale="90000"/>
          </a:bodyPr>
          <a:lstStyle/>
          <a:p>
            <a:pPr>
              <a:spcBef>
                <a:spcPct val="20000"/>
              </a:spcBef>
            </a:pPr>
            <a:r>
              <a:rPr lang="en-US" dirty="0" err="1">
                <a:ea typeface="+mj-lt"/>
                <a:cs typeface="+mj-lt"/>
              </a:rPr>
              <a:t>Обележавање</a:t>
            </a:r>
            <a:r>
              <a:rPr lang="en-US" dirty="0">
                <a:ea typeface="+mj-lt"/>
                <a:cs typeface="+mj-lt"/>
              </a:rPr>
              <a:t> </a:t>
            </a:r>
            <a:r>
              <a:rPr lang="en-US" dirty="0" err="1">
                <a:ea typeface="+mj-lt"/>
                <a:cs typeface="+mj-lt"/>
              </a:rPr>
              <a:t>дана</a:t>
            </a:r>
            <a:r>
              <a:rPr lang="en-US" dirty="0">
                <a:ea typeface="+mj-lt"/>
                <a:cs typeface="+mj-lt"/>
              </a:rPr>
              <a:t> </a:t>
            </a:r>
            <a:r>
              <a:rPr lang="en-US" dirty="0" err="1">
                <a:ea typeface="+mj-lt"/>
                <a:cs typeface="+mj-lt"/>
              </a:rPr>
              <a:t>енергетске</a:t>
            </a:r>
            <a:r>
              <a:rPr lang="en-US" dirty="0">
                <a:ea typeface="+mj-lt"/>
                <a:cs typeface="+mj-lt"/>
              </a:rPr>
              <a:t> </a:t>
            </a:r>
            <a:br>
              <a:rPr lang="en-US" dirty="0">
                <a:ea typeface="+mj-lt"/>
                <a:cs typeface="+mj-lt"/>
              </a:rPr>
            </a:br>
            <a:r>
              <a:rPr lang="en-US" dirty="0" err="1">
                <a:ea typeface="+mj-lt"/>
                <a:cs typeface="+mj-lt"/>
              </a:rPr>
              <a:t>ефикасности</a:t>
            </a:r>
            <a:endParaRPr lang="sr-Latn-RS" dirty="0" err="1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pic>
        <p:nvPicPr>
          <p:cNvPr id="4" name="Slika 4" descr="Slika na kojoj se nalazi tekst&#10;&#10;Opis je automatski generisan">
            <a:extLst>
              <a:ext uri="{FF2B5EF4-FFF2-40B4-BE49-F238E27FC236}">
                <a16:creationId xmlns:a16="http://schemas.microsoft.com/office/drawing/2014/main" xmlns="" id="{1D5EBBC9-D107-4747-926D-B4BA56515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50151" y="1403555"/>
            <a:ext cx="4095020" cy="5460027"/>
          </a:xfrm>
        </p:spPr>
      </p:pic>
      <p:pic>
        <p:nvPicPr>
          <p:cNvPr id="5" name="Slika 5">
            <a:extLst>
              <a:ext uri="{FF2B5EF4-FFF2-40B4-BE49-F238E27FC236}">
                <a16:creationId xmlns:a16="http://schemas.microsoft.com/office/drawing/2014/main" xmlns="" id="{21FF3750-9608-44F7-A358-C60C5BCB1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" y="1403555"/>
            <a:ext cx="4082844" cy="545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17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11557</TotalTime>
  <Words>217</Words>
  <Application>Microsoft Office PowerPoint</Application>
  <PresentationFormat>On-screen Show (4:3)</PresentationFormat>
  <Paragraphs>63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Циљ пројекта</vt:lpstr>
      <vt:lpstr>Пројектне активности школе</vt:lpstr>
      <vt:lpstr>Планиране активности за март и април</vt:lpstr>
      <vt:lpstr>Како смањити употребу фосилних горива</vt:lpstr>
      <vt:lpstr>Израда паноа "ЕКОЛОШКИ БОНТОН"</vt:lpstr>
      <vt:lpstr>Израда паноа "ЕКОЛОШКА АЗБУКА"</vt:lpstr>
      <vt:lpstr>Изложба "Употреба торби уместо  пластичних кеса" </vt:lpstr>
      <vt:lpstr>Обележавање дана енергетске  ефикасности </vt:lpstr>
      <vt:lpstr>Сакупљање пластичних чепова</vt:lpstr>
      <vt:lpstr>Израда предмета од рециклираног материјала...</vt:lpstr>
      <vt:lpstr>...још предмета од рециклираних материјала...</vt:lpstr>
      <vt:lpstr>Хаљине од рециклираног материјала</vt:lpstr>
      <vt:lpstr>PowerPoint Presentation</vt:lpstr>
      <vt:lpstr>Израда кућица за птице</vt:lpstr>
      <vt:lpstr>Исходи пројеката</vt:lpstr>
      <vt:lpstr>      ЧУВАЈМО БЛАГОДЕТИ  ПРИРОДЕ!    РЕЦИКЛИРАЈМО – СПАСИМО ПЛАНЕТУ!  </vt:lpstr>
      <vt:lpstr> Корисни линкови </vt:lpstr>
      <vt:lpstr>ЗЕЛЕНИ ТИМ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Улога ученика у заштити животне средине</dc:title>
  <dc:creator>Skola</dc:creator>
  <cp:lastModifiedBy>Skola</cp:lastModifiedBy>
  <cp:revision>451</cp:revision>
  <dcterms:created xsi:type="dcterms:W3CDTF">2022-03-02T23:10:06Z</dcterms:created>
  <dcterms:modified xsi:type="dcterms:W3CDTF">2022-03-15T15:47:49Z</dcterms:modified>
</cp:coreProperties>
</file>